
<file path=[Content_Types].xml><?xml version="1.0" encoding="utf-8"?>
<Types xmlns="http://schemas.openxmlformats.org/package/2006/content-types">
  <Default ContentType="image/png" Extension="png"/>
  <Default ContentType="image/x-emf" Extension="emf"/>
  <Default ContentType="image/jpeg" Extension="jpeg"/>
  <Default ContentType="application/vnd.openxmlformats-package.relationships+xml" Extension="rels"/>
  <Default ContentType="application/xml" Extension="xml"/>
  <Default ContentType="application/x-fontdata" Extension="fntdata"/>
  <Default ContentType="application/vnd.openxmlformats-officedocument.vmlDrawing" Extension="v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theme+xml" PartName="/ppt/theme/theme2.xml"/>
  <Override ContentType="application/vnd.openxmlformats-officedocument.presentationml.slideLayout+xml" PartName="/ppt/slideLayouts/slideLayout15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drawingml.chart+xml" PartName="/ppt/charts/chart1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drawingml.chart+xml" PartName="/ppt/charts/chart2.xml"/>
  <Override ContentType="application/vnd.ms-office.chartstyle+xml" PartName="/ppt/charts/style2.xml"/>
  <Override ContentType="application/vnd.ms-office.chartcolorstyle+xml" PartName="/ppt/charts/colors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72" r:id="rId2"/>
    <p:sldMasterId id="2147483676" r:id="rId3"/>
  </p:sldMasterIdLst>
  <p:notesMasterIdLst>
    <p:notesMasterId r:id="rId14"/>
  </p:notesMasterIdLst>
  <p:handoutMasterIdLst>
    <p:handoutMasterId r:id="rId15"/>
  </p:handoutMasterIdLst>
  <p:sldIdLst>
    <p:sldId id="256" r:id="rId4"/>
    <p:sldId id="287" r:id="rId5"/>
    <p:sldId id="288" r:id="rId6"/>
    <p:sldId id="325" r:id="rId7"/>
    <p:sldId id="326" r:id="rId8"/>
    <p:sldId id="327" r:id="rId9"/>
    <p:sldId id="328" r:id="rId10"/>
    <p:sldId id="329" r:id="rId11"/>
    <p:sldId id="330" r:id="rId12"/>
    <p:sldId id="261" r:id="rId13"/>
  </p:sldIdLst>
  <p:sldSz cx="9906000" cy="6858000" type="A4"/>
  <p:notesSz cx="7104063" cy="10234613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맑은 고딕" panose="020B0503020000020004" pitchFamily="50" charset="-127"/>
      <p:regular r:id="rId20"/>
      <p:bold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HY헤드라인M" panose="02030600000101010101" pitchFamily="18" charset="-127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h1ILqaCD5BgOhMYslaztQ==" hashData="0WGFKTiXC5wqQAb3WyiZDhqzGyp1l0tncccKef/cHae34qNfwbwD4OJVraVWAHSkgaTTQiaJ4ak6icD0Fk5smw=="/>
  <p:extLst>
    <p:ext uri="{EFAFB233-063F-42B5-8137-9DF3F51BA10A}">
      <p15:sldGuideLst xmlns:p15="http://schemas.microsoft.com/office/powerpoint/2012/main">
        <p15:guide id="1" orient="horz" pos="2500" userDrawn="1">
          <p15:clr>
            <a:srgbClr val="A4A3A4"/>
          </p15:clr>
        </p15:guide>
        <p15:guide id="2" pos="5002" userDrawn="1">
          <p15:clr>
            <a:srgbClr val="A4A3A4"/>
          </p15:clr>
        </p15:guide>
        <p15:guide id="3" orient="horz" pos="1321" userDrawn="1">
          <p15:clr>
            <a:srgbClr val="A4A3A4"/>
          </p15:clr>
        </p15:guide>
        <p15:guide id="4" pos="1124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orient="horz" pos="1366" userDrawn="1">
          <p15:clr>
            <a:srgbClr val="A4A3A4"/>
          </p15:clr>
        </p15:guide>
        <p15:guide id="7" orient="horz" pos="2296" userDrawn="1">
          <p15:clr>
            <a:srgbClr val="A4A3A4"/>
          </p15:clr>
        </p15:guide>
        <p15:guide id="8" orient="horz" pos="2931" userDrawn="1">
          <p15:clr>
            <a:srgbClr val="A4A3A4"/>
          </p15:clr>
        </p15:guide>
        <p15:guide id="9" orient="horz" pos="3702" userDrawn="1">
          <p15:clr>
            <a:srgbClr val="A4A3A4"/>
          </p15:clr>
        </p15:guide>
        <p15:guide id="10" pos="648" userDrawn="1">
          <p15:clr>
            <a:srgbClr val="A4A3A4"/>
          </p15:clr>
        </p15:guide>
        <p15:guide id="11" pos="2054" userDrawn="1">
          <p15:clr>
            <a:srgbClr val="A4A3A4"/>
          </p15:clr>
        </p15:guide>
        <p15:guide id="12" pos="3483" userDrawn="1">
          <p15:clr>
            <a:srgbClr val="A4A3A4"/>
          </p15:clr>
        </p15:guide>
        <p15:guide id="13" orient="horz" pos="2614" userDrawn="1">
          <p15:clr>
            <a:srgbClr val="A4A3A4"/>
          </p15:clr>
        </p15:guide>
        <p15:guide id="14" orient="horz" pos="2682" userDrawn="1">
          <p15:clr>
            <a:srgbClr val="A4A3A4"/>
          </p15:clr>
        </p15:guide>
        <p15:guide id="15" orient="horz" pos="1457" userDrawn="1">
          <p15:clr>
            <a:srgbClr val="A4A3A4"/>
          </p15:clr>
        </p15:guide>
        <p15:guide id="16" orient="horz" pos="3612" userDrawn="1">
          <p15:clr>
            <a:srgbClr val="A4A3A4"/>
          </p15:clr>
        </p15:guide>
        <p15:guide id="17" pos="4481" userDrawn="1">
          <p15:clr>
            <a:srgbClr val="A4A3A4"/>
          </p15:clr>
        </p15:guide>
        <p15:guide id="18" pos="1759" userDrawn="1">
          <p15:clr>
            <a:srgbClr val="A4A3A4"/>
          </p15:clr>
        </p15:guide>
        <p15:guide id="19" pos="5161" userDrawn="1">
          <p15:clr>
            <a:srgbClr val="A4A3A4"/>
          </p15:clr>
        </p15:guide>
        <p15:guide id="20" pos="1079" userDrawn="1">
          <p15:clr>
            <a:srgbClr val="A4A3A4"/>
          </p15:clr>
        </p15:guide>
        <p15:guide id="21" pos="5116" userDrawn="1">
          <p15:clr>
            <a:srgbClr val="A4A3A4"/>
          </p15:clr>
        </p15:guide>
        <p15:guide id="22" pos="3120" userDrawn="1">
          <p15:clr>
            <a:srgbClr val="A4A3A4"/>
          </p15:clr>
        </p15:guide>
        <p15:guide id="23" pos="56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임청길" initials="임" lastIdx="1" clrIdx="0">
    <p:extLst>
      <p:ext uri="{19B8F6BF-5375-455C-9EA6-DF929625EA0E}">
        <p15:presenceInfo xmlns:p15="http://schemas.microsoft.com/office/powerpoint/2012/main" userId="임청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472C4"/>
    <a:srgbClr val="000099"/>
    <a:srgbClr val="F5F5F5"/>
    <a:srgbClr val="FFFFFF"/>
    <a:srgbClr val="CC0E2E"/>
    <a:srgbClr val="FBFBFB"/>
    <a:srgbClr val="F3F3F3"/>
    <a:srgbClr val="666666"/>
    <a:srgbClr val="728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53" autoAdjust="0"/>
    <p:restoredTop sz="94602" autoAdjust="0"/>
  </p:normalViewPr>
  <p:slideViewPr>
    <p:cSldViewPr snapToGrid="0" showGuides="1">
      <p:cViewPr varScale="1">
        <p:scale>
          <a:sx n="118" d="100"/>
          <a:sy n="118" d="100"/>
        </p:scale>
        <p:origin x="1579" y="86"/>
      </p:cViewPr>
      <p:guideLst>
        <p:guide orient="horz" pos="2500"/>
        <p:guide pos="5002"/>
        <p:guide orient="horz" pos="1321"/>
        <p:guide pos="1124"/>
        <p:guide orient="horz" pos="981"/>
        <p:guide orient="horz" pos="1366"/>
        <p:guide orient="horz" pos="2296"/>
        <p:guide orient="horz" pos="2931"/>
        <p:guide orient="horz" pos="3702"/>
        <p:guide pos="648"/>
        <p:guide pos="2054"/>
        <p:guide pos="3483"/>
        <p:guide orient="horz" pos="2614"/>
        <p:guide orient="horz" pos="2682"/>
        <p:guide orient="horz" pos="1457"/>
        <p:guide orient="horz" pos="3612"/>
        <p:guide pos="4481"/>
        <p:guide pos="1759"/>
        <p:guide pos="5161"/>
        <p:guide pos="1079"/>
        <p:guide pos="5116"/>
        <p:guide pos="3120"/>
        <p:guide pos="561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677"/>
    </p:cViewPr>
  </p:sorterViewPr>
  <p:notesViewPr>
    <p:cSldViewPr snapToGrid="0">
      <p:cViewPr varScale="1">
        <p:scale>
          <a:sx n="88" d="100"/>
          <a:sy n="88" d="100"/>
        </p:scale>
        <p:origin x="195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W:\&#51204;&#49324;%20&#46300;&#46972;&#51060;&#48652;\&#51333;&#54633;&#44592;&#54925;&#49892;\&#44221;&#50689;&#44592;&#54925;&#54016;\&#9672;%20IR%20&#51088;&#47308;%20&#48143;%20&#45824;&#51025;&#45236;&#50669;\&#48516;&#44592;%20&#49892;&#51201;%20&#51088;&#47308;\2024&#45380;\2024&#45380;%203&#48516;&#44592;%20&#49892;&#51201;%20&#51221;&#47532;_24112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W:\&#51204;&#49324;%20&#46300;&#46972;&#51060;&#48652;\&#51333;&#54633;&#44592;&#54925;&#49892;\&#44221;&#50689;&#44592;&#54925;&#54016;\&#9672;%20IR%20&#51088;&#47308;%20&#48143;%20&#45824;&#51025;&#45236;&#50669;\&#48516;&#44592;%20&#49892;&#51201;%20&#51088;&#47308;\2024&#45380;\2024&#45380;%203&#48516;&#44592;%20&#49892;&#51201;%20&#51221;&#47532;_24112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'품목별 손익 3Q'!$C$27</c:f>
              <c:strCache>
                <c:ptCount val="1"/>
                <c:pt idx="0">
                  <c:v>24년 4Q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'품목별 손익 3Q'!$D$24:$J$24</c:f>
              <c:strCache>
                <c:ptCount val="7"/>
                <c:pt idx="0">
                  <c:v>C/Cable</c:v>
                </c:pt>
                <c:pt idx="1">
                  <c:v>V/V 등</c:v>
                </c:pt>
                <c:pt idx="2">
                  <c:v>EPB, 
ECS</c:v>
                </c:pt>
                <c:pt idx="3">
                  <c:v>PCB</c:v>
                </c:pt>
                <c:pt idx="4">
                  <c:v>ANT,
ACT 등</c:v>
                </c:pt>
                <c:pt idx="5">
                  <c:v>Horn</c:v>
                </c:pt>
                <c:pt idx="6">
                  <c:v>기 타</c:v>
                </c:pt>
              </c:strCache>
            </c:strRef>
          </c:cat>
          <c:val>
            <c:numRef>
              <c:f>'품목별 손익 3Q'!$D$27:$J$27</c:f>
              <c:numCache>
                <c:formatCode>#,##0_ ;[Red]\-#,##0\ </c:formatCode>
                <c:ptCount val="7"/>
                <c:pt idx="0">
                  <c:v>1427.92</c:v>
                </c:pt>
                <c:pt idx="1">
                  <c:v>1022.97</c:v>
                </c:pt>
                <c:pt idx="2">
                  <c:v>489.8</c:v>
                </c:pt>
                <c:pt idx="3">
                  <c:v>251.31</c:v>
                </c:pt>
                <c:pt idx="4">
                  <c:v>3394.43</c:v>
                </c:pt>
                <c:pt idx="5">
                  <c:v>974.26</c:v>
                </c:pt>
                <c:pt idx="6">
                  <c:v>150.84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89853005496368E-2"/>
          <c:y val="3.1705655317539966E-2"/>
          <c:w val="0.68318416727663411"/>
          <c:h val="0.874609012758065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'품목별 손익 3Q'!$D$24</c:f>
              <c:strCache>
                <c:ptCount val="1"/>
                <c:pt idx="0">
                  <c:v>C/Cable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'품목별 손익 3Q'!$C$25:$C$28</c:f>
              <c:strCache>
                <c:ptCount val="2"/>
                <c:pt idx="0">
                  <c:v>23년 4Q</c:v>
                </c:pt>
                <c:pt idx="1">
                  <c:v>24년 4Q</c:v>
                </c:pt>
              </c:strCache>
            </c:strRef>
          </c:cat>
          <c:val>
            <c:numRef>
              <c:f>'품목별 손익 3Q'!$D$25:$D$28</c:f>
              <c:numCache>
                <c:formatCode>#,##0_ ;[Red]\-#,##0\ </c:formatCode>
                <c:ptCount val="2"/>
                <c:pt idx="0">
                  <c:v>1499.12</c:v>
                </c:pt>
                <c:pt idx="1">
                  <c:v>1427.92</c:v>
                </c:pt>
              </c:numCache>
            </c:numRef>
          </c:val>
        </c:ser>
        <c:ser>
          <c:idx val="1"/>
          <c:order val="1"/>
          <c:tx>
            <c:strRef>
              <c:f>'품목별 손익 3Q'!$E$24</c:f>
              <c:strCache>
                <c:ptCount val="1"/>
                <c:pt idx="0">
                  <c:v>V/V 등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'품목별 손익 3Q'!$C$25:$C$28</c:f>
              <c:strCache>
                <c:ptCount val="2"/>
                <c:pt idx="0">
                  <c:v>23년 4Q</c:v>
                </c:pt>
                <c:pt idx="1">
                  <c:v>24년 4Q</c:v>
                </c:pt>
              </c:strCache>
            </c:strRef>
          </c:cat>
          <c:val>
            <c:numRef>
              <c:f>'품목별 손익 3Q'!$E$25:$E$28</c:f>
              <c:numCache>
                <c:formatCode>#,##0_ ;[Red]\-#,##0\ </c:formatCode>
                <c:ptCount val="2"/>
                <c:pt idx="0">
                  <c:v>1144.6600000000001</c:v>
                </c:pt>
                <c:pt idx="1">
                  <c:v>1022.97</c:v>
                </c:pt>
              </c:numCache>
            </c:numRef>
          </c:val>
        </c:ser>
        <c:ser>
          <c:idx val="2"/>
          <c:order val="2"/>
          <c:tx>
            <c:strRef>
              <c:f>'품목별 손익 3Q'!$F$24</c:f>
              <c:strCache>
                <c:ptCount val="1"/>
                <c:pt idx="0">
                  <c:v>EPB, 
ECS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'품목별 손익 3Q'!$C$25:$C$28</c:f>
              <c:strCache>
                <c:ptCount val="2"/>
                <c:pt idx="0">
                  <c:v>23년 4Q</c:v>
                </c:pt>
                <c:pt idx="1">
                  <c:v>24년 4Q</c:v>
                </c:pt>
              </c:strCache>
            </c:strRef>
          </c:cat>
          <c:val>
            <c:numRef>
              <c:f>'품목별 손익 3Q'!$F$25:$F$28</c:f>
              <c:numCache>
                <c:formatCode>#,##0_ ;[Red]\-#,##0\ </c:formatCode>
                <c:ptCount val="2"/>
                <c:pt idx="0">
                  <c:v>516.73</c:v>
                </c:pt>
                <c:pt idx="1">
                  <c:v>489.8</c:v>
                </c:pt>
              </c:numCache>
            </c:numRef>
          </c:val>
        </c:ser>
        <c:ser>
          <c:idx val="3"/>
          <c:order val="3"/>
          <c:tx>
            <c:strRef>
              <c:f>'품목별 손익 3Q'!$G$24</c:f>
              <c:strCache>
                <c:ptCount val="1"/>
                <c:pt idx="0">
                  <c:v>PCB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'품목별 손익 3Q'!$C$25:$C$28</c:f>
              <c:strCache>
                <c:ptCount val="2"/>
                <c:pt idx="0">
                  <c:v>23년 4Q</c:v>
                </c:pt>
                <c:pt idx="1">
                  <c:v>24년 4Q</c:v>
                </c:pt>
              </c:strCache>
            </c:strRef>
          </c:cat>
          <c:val>
            <c:numRef>
              <c:f>'품목별 손익 3Q'!$G$25:$G$28</c:f>
              <c:numCache>
                <c:formatCode>#,##0_ ;[Red]\-#,##0\ </c:formatCode>
                <c:ptCount val="2"/>
                <c:pt idx="0">
                  <c:v>401.02</c:v>
                </c:pt>
                <c:pt idx="1">
                  <c:v>251.31</c:v>
                </c:pt>
              </c:numCache>
            </c:numRef>
          </c:val>
        </c:ser>
        <c:ser>
          <c:idx val="4"/>
          <c:order val="4"/>
          <c:tx>
            <c:strRef>
              <c:f>'품목별 손익 3Q'!$H$24</c:f>
              <c:strCache>
                <c:ptCount val="1"/>
                <c:pt idx="0">
                  <c:v>ANT,
ACT 등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'품목별 손익 3Q'!$C$25:$C$28</c:f>
              <c:strCache>
                <c:ptCount val="2"/>
                <c:pt idx="0">
                  <c:v>23년 4Q</c:v>
                </c:pt>
                <c:pt idx="1">
                  <c:v>24년 4Q</c:v>
                </c:pt>
              </c:strCache>
            </c:strRef>
          </c:cat>
          <c:val>
            <c:numRef>
              <c:f>'품목별 손익 3Q'!$H$25:$H$28</c:f>
              <c:numCache>
                <c:formatCode>#,##0_ ;[Red]\-#,##0\ </c:formatCode>
                <c:ptCount val="2"/>
                <c:pt idx="0">
                  <c:v>2764.08</c:v>
                </c:pt>
                <c:pt idx="1">
                  <c:v>3394.43</c:v>
                </c:pt>
              </c:numCache>
            </c:numRef>
          </c:val>
        </c:ser>
        <c:ser>
          <c:idx val="5"/>
          <c:order val="5"/>
          <c:tx>
            <c:strRef>
              <c:f>'품목별 손익 3Q'!$I$24</c:f>
              <c:strCache>
                <c:ptCount val="1"/>
                <c:pt idx="0">
                  <c:v>Horn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'품목별 손익 3Q'!$C$25:$C$28</c:f>
              <c:strCache>
                <c:ptCount val="2"/>
                <c:pt idx="0">
                  <c:v>23년 4Q</c:v>
                </c:pt>
                <c:pt idx="1">
                  <c:v>24년 4Q</c:v>
                </c:pt>
              </c:strCache>
            </c:strRef>
          </c:cat>
          <c:val>
            <c:numRef>
              <c:f>'품목별 손익 3Q'!$I$25:$I$28</c:f>
              <c:numCache>
                <c:formatCode>#,##0_ ;[Red]\-#,##0\ </c:formatCode>
                <c:ptCount val="2"/>
                <c:pt idx="0">
                  <c:v>935.81</c:v>
                </c:pt>
                <c:pt idx="1">
                  <c:v>974.26</c:v>
                </c:pt>
              </c:numCache>
            </c:numRef>
          </c:val>
        </c:ser>
        <c:ser>
          <c:idx val="6"/>
          <c:order val="6"/>
          <c:tx>
            <c:strRef>
              <c:f>'품목별 손익 3Q'!$J$24</c:f>
              <c:strCache>
                <c:ptCount val="1"/>
                <c:pt idx="0">
                  <c:v>기 타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2.88233230159454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'품목별 손익 3Q'!$C$25:$C$28</c:f>
              <c:strCache>
                <c:ptCount val="2"/>
                <c:pt idx="0">
                  <c:v>23년 4Q</c:v>
                </c:pt>
                <c:pt idx="1">
                  <c:v>24년 4Q</c:v>
                </c:pt>
              </c:strCache>
            </c:strRef>
          </c:cat>
          <c:val>
            <c:numRef>
              <c:f>'품목별 손익 3Q'!$J$25:$J$28</c:f>
              <c:numCache>
                <c:formatCode>#,##0_ ;[Red]\-#,##0\ </c:formatCode>
                <c:ptCount val="2"/>
                <c:pt idx="0">
                  <c:v>119.14</c:v>
                </c:pt>
                <c:pt idx="1">
                  <c:v>150.84</c:v>
                </c:pt>
              </c:numCache>
            </c:numRef>
          </c:val>
          <c:extLst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36579888"/>
        <c:axId val="1336584240"/>
      </c:barChart>
      <c:catAx>
        <c:axId val="133657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36584240"/>
        <c:crosses val="autoZero"/>
        <c:auto val="1"/>
        <c:lblAlgn val="ctr"/>
        <c:lblOffset val="100"/>
        <c:noMultiLvlLbl val="0"/>
      </c:catAx>
      <c:valAx>
        <c:axId val="1336584240"/>
        <c:scaling>
          <c:orientation val="minMax"/>
          <c:max val="8000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#,##0_ ;[Red]\-#,##0\ 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3657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993383455430042"/>
          <c:y val="0.22005109217698698"/>
          <c:w val="0.11628629257613289"/>
          <c:h val="0.623871112621689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="" xmlns:a16="http://schemas.microsoft.com/office/drawing/2014/main" id="{ECFD68F4-5B78-4641-889E-59FC11898B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8" cy="513508"/>
          </a:xfrm>
          <a:prstGeom prst="rect">
            <a:avLst/>
          </a:prstGeom>
        </p:spPr>
        <p:txBody>
          <a:bodyPr vert="horz" lIns="94852" tIns="47426" rIns="94852" bIns="4742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F06E593A-1F31-4050-8A73-5544868987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1" y="1"/>
            <a:ext cx="3078428" cy="513508"/>
          </a:xfrm>
          <a:prstGeom prst="rect">
            <a:avLst/>
          </a:prstGeom>
        </p:spPr>
        <p:txBody>
          <a:bodyPr vert="horz" lIns="94852" tIns="47426" rIns="94852" bIns="47426" rtlCol="0"/>
          <a:lstStyle>
            <a:lvl1pPr algn="r">
              <a:defRPr sz="1200"/>
            </a:lvl1pPr>
          </a:lstStyle>
          <a:p>
            <a:fld id="{8089E017-D09A-437C-98EB-4A3B7C6E71F3}" type="datetimeFigureOut">
              <a:rPr lang="ko-KR" altLang="en-US" smtClean="0"/>
              <a:t>2025-03-26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8D84B42D-3945-4CE6-BCC5-49E843A270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8" cy="513506"/>
          </a:xfrm>
          <a:prstGeom prst="rect">
            <a:avLst/>
          </a:prstGeom>
        </p:spPr>
        <p:txBody>
          <a:bodyPr vert="horz" lIns="94852" tIns="47426" rIns="94852" bIns="4742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9367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8" cy="513508"/>
          </a:xfrm>
          <a:prstGeom prst="rect">
            <a:avLst/>
          </a:prstGeom>
        </p:spPr>
        <p:txBody>
          <a:bodyPr vert="horz" lIns="94852" tIns="47426" rIns="94852" bIns="4742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1" y="1"/>
            <a:ext cx="3078428" cy="513508"/>
          </a:xfrm>
          <a:prstGeom prst="rect">
            <a:avLst/>
          </a:prstGeom>
        </p:spPr>
        <p:txBody>
          <a:bodyPr vert="horz" lIns="94852" tIns="47426" rIns="94852" bIns="47426" rtlCol="0"/>
          <a:lstStyle>
            <a:lvl1pPr algn="r">
              <a:defRPr sz="1200"/>
            </a:lvl1pPr>
          </a:lstStyle>
          <a:p>
            <a:fld id="{6FF58A56-CDCB-4B4C-B08C-1153FF91ACF6}" type="datetimeFigureOut">
              <a:rPr lang="ko-KR" altLang="en-US" smtClean="0"/>
              <a:t>2025-03-26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55688" y="1277938"/>
            <a:ext cx="4992687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2" tIns="47426" rIns="94852" bIns="4742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852" tIns="47426" rIns="94852" bIns="47426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6"/>
          </a:xfrm>
          <a:prstGeom prst="rect">
            <a:avLst/>
          </a:prstGeom>
        </p:spPr>
        <p:txBody>
          <a:bodyPr vert="horz" lIns="94852" tIns="47426" rIns="94852" bIns="4742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1" y="9721107"/>
            <a:ext cx="3078428" cy="513506"/>
          </a:xfrm>
          <a:prstGeom prst="rect">
            <a:avLst/>
          </a:prstGeom>
        </p:spPr>
        <p:txBody>
          <a:bodyPr vert="horz" lIns="94852" tIns="47426" rIns="94852" bIns="47426" rtlCol="0" anchor="b"/>
          <a:lstStyle>
            <a:lvl1pPr algn="r">
              <a:defRPr sz="1200"/>
            </a:lvl1pPr>
          </a:lstStyle>
          <a:p>
            <a:fld id="{6D87FD87-34D6-498E-A6BE-B05EC26962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935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85AC-70DA-4504-91C2-4A415EBE5B8C}" type="datetime1">
              <a:rPr lang="ko-KR" altLang="en-US" smtClean="0"/>
              <a:t>2025-03-26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94F4-91AD-47F7-9C9E-5E0BE5511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840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8699-5BEE-4EF1-B14F-AD7F1F72F82B}" type="datetime1">
              <a:rPr lang="ko-KR" altLang="en-US" smtClean="0"/>
              <a:t>2025-03-26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94F4-91AD-47F7-9C9E-5E0BE5511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768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AB1F-184A-4651-9905-1AC94A03C899}" type="datetime1">
              <a:rPr lang="ko-KR" altLang="en-US" smtClean="0"/>
              <a:t>2025-03-26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94F4-91AD-47F7-9C9E-5E0BE5511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656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9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2" y="3645026"/>
            <a:ext cx="4212466" cy="2880319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50000"/>
              </a:lnSpc>
              <a:buFont typeface="+mj-lt"/>
              <a:buAutoNum type="arabicPeriod"/>
              <a:defRPr sz="2400" baseline="0">
                <a:solidFill>
                  <a:srgbClr val="5F5F5F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 lvl="0"/>
            <a:r>
              <a:rPr lang="en-US" altLang="ko-KR" dirty="0" smtClean="0"/>
              <a:t>Introduction</a:t>
            </a:r>
          </a:p>
          <a:p>
            <a:pPr lvl="0"/>
            <a:r>
              <a:rPr lang="en-US" altLang="ko-KR" dirty="0" smtClean="0"/>
              <a:t>Part 1</a:t>
            </a:r>
          </a:p>
          <a:p>
            <a:pPr lvl="0"/>
            <a:r>
              <a:rPr lang="en-US" altLang="ko-KR" dirty="0" smtClean="0"/>
              <a:t>Part 2</a:t>
            </a:r>
          </a:p>
          <a:p>
            <a:pPr lvl="0"/>
            <a:endParaRPr lang="en-US" altLang="ko-KR" dirty="0" smtClean="0"/>
          </a:p>
          <a:p>
            <a:pPr lvl="0"/>
            <a:endParaRPr lang="en-US" altLang="ko-KR" dirty="0" smtClean="0"/>
          </a:p>
          <a:p>
            <a:pPr lvl="0"/>
            <a:endParaRPr lang="en-US" altLang="ko-KR" dirty="0" smtClean="0"/>
          </a:p>
          <a:p>
            <a:pPr lvl="0"/>
            <a:endParaRPr lang="en-US" altLang="ko-KR" dirty="0" smtClean="0"/>
          </a:p>
          <a:p>
            <a:pPr lvl="0"/>
            <a:endParaRPr lang="en-US" altLang="ko-KR" dirty="0" smtClean="0"/>
          </a:p>
          <a:p>
            <a:pPr lvl="0"/>
            <a:endParaRPr lang="en-US" altLang="ko-KR" dirty="0" smtClean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2924945"/>
            <a:ext cx="2340260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5F5F5F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75647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latinLnBrk="1"/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latinLnBrk="1"/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latinLnBrk="1"/>
            <a:fld id="{7BF8B3A2-A713-4FAC-A26B-826ECB015B1C}" type="slidenum">
              <a:rPr lang="en-US" altLang="ko-KR" smtClean="0">
                <a:solidFill>
                  <a:prstClr val="black"/>
                </a:solidFill>
              </a:rPr>
              <a:pPr defTabSz="914400" latinLnBrk="1"/>
              <a:t>‹#›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06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272480" y="144438"/>
            <a:ext cx="9595066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5F5F5F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 lvl="0"/>
            <a:r>
              <a:rPr lang="en-US" altLang="ko-KR" dirty="0" smtClean="0"/>
              <a:t>1. </a:t>
            </a:r>
            <a:r>
              <a:rPr lang="en-US" altLang="ko-KR" dirty="0" err="1" smtClean="0"/>
              <a:t>Introdution</a:t>
            </a:r>
            <a:endParaRPr lang="en-US" altLang="ko-KR" dirty="0" smtClean="0"/>
          </a:p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10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272480" y="144438"/>
            <a:ext cx="9595066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5F5F5F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 lvl="0"/>
            <a:r>
              <a:rPr lang="en-US" altLang="ko-KR" dirty="0" smtClean="0"/>
              <a:t>1. </a:t>
            </a:r>
            <a:r>
              <a:rPr lang="en-US" altLang="ko-KR" dirty="0" err="1" smtClean="0"/>
              <a:t>Introdution</a:t>
            </a:r>
            <a:endParaRPr lang="en-US" altLang="ko-KR" dirty="0" smtClean="0"/>
          </a:p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95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FD9356C4-01DD-491C-B477-2E7A43DC393B}"/>
              </a:ext>
            </a:extLst>
          </p:cNvPr>
          <p:cNvGrpSpPr/>
          <p:nvPr userDrawn="1"/>
        </p:nvGrpSpPr>
        <p:grpSpPr>
          <a:xfrm>
            <a:off x="7088901" y="614738"/>
            <a:ext cx="2817099" cy="204576"/>
            <a:chOff x="7088901" y="701822"/>
            <a:chExt cx="2817099" cy="204576"/>
          </a:xfrm>
        </p:grpSpPr>
        <p:sp>
          <p:nvSpPr>
            <p:cNvPr id="11" name="자유형 175">
              <a:extLst>
                <a:ext uri="{FF2B5EF4-FFF2-40B4-BE49-F238E27FC236}">
                  <a16:creationId xmlns="" xmlns:a16="http://schemas.microsoft.com/office/drawing/2014/main" id="{3E564B3F-0237-4215-B327-379A9B8C974B}"/>
                </a:ext>
              </a:extLst>
            </p:cNvPr>
            <p:cNvSpPr>
              <a:spLocks/>
            </p:cNvSpPr>
            <p:nvPr userDrawn="1"/>
          </p:nvSpPr>
          <p:spPr bwMode="auto">
            <a:xfrm rot="10800000" flipV="1">
              <a:off x="7088901" y="701823"/>
              <a:ext cx="667623" cy="204575"/>
            </a:xfrm>
            <a:custGeom>
              <a:avLst/>
              <a:gdLst>
                <a:gd name="connsiteX0" fmla="*/ 1070713 w 1070713"/>
                <a:gd name="connsiteY0" fmla="*/ 0 h 328090"/>
                <a:gd name="connsiteX1" fmla="*/ 1035076 w 1070713"/>
                <a:gd name="connsiteY1" fmla="*/ 0 h 328090"/>
                <a:gd name="connsiteX2" fmla="*/ 256167 w 1070713"/>
                <a:gd name="connsiteY2" fmla="*/ 0 h 328090"/>
                <a:gd name="connsiteX3" fmla="*/ 0 w 1070713"/>
                <a:gd name="connsiteY3" fmla="*/ 0 h 328090"/>
                <a:gd name="connsiteX4" fmla="*/ 0 w 1070713"/>
                <a:gd name="connsiteY4" fmla="*/ 328090 h 328090"/>
                <a:gd name="connsiteX5" fmla="*/ 119129 w 1070713"/>
                <a:gd name="connsiteY5" fmla="*/ 328090 h 328090"/>
                <a:gd name="connsiteX6" fmla="*/ 687314 w 1070713"/>
                <a:gd name="connsiteY6" fmla="*/ 328090 h 328090"/>
                <a:gd name="connsiteX7" fmla="*/ 860054 w 1070713"/>
                <a:gd name="connsiteY7" fmla="*/ 235815 h 328090"/>
                <a:gd name="connsiteX8" fmla="*/ 1070713 w 1070713"/>
                <a:gd name="connsiteY8" fmla="*/ 0 h 3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0713" h="328090">
                  <a:moveTo>
                    <a:pt x="1070713" y="0"/>
                  </a:moveTo>
                  <a:lnTo>
                    <a:pt x="1035076" y="0"/>
                  </a:lnTo>
                  <a:cubicBezTo>
                    <a:pt x="920794" y="0"/>
                    <a:pt x="593220" y="0"/>
                    <a:pt x="256167" y="0"/>
                  </a:cubicBezTo>
                  <a:lnTo>
                    <a:pt x="0" y="0"/>
                  </a:lnTo>
                  <a:lnTo>
                    <a:pt x="0" y="328090"/>
                  </a:lnTo>
                  <a:lnTo>
                    <a:pt x="119129" y="328090"/>
                  </a:lnTo>
                  <a:cubicBezTo>
                    <a:pt x="687314" y="328090"/>
                    <a:pt x="687314" y="328090"/>
                    <a:pt x="687314" y="328090"/>
                  </a:cubicBezTo>
                  <a:cubicBezTo>
                    <a:pt x="687314" y="328090"/>
                    <a:pt x="806687" y="328090"/>
                    <a:pt x="860054" y="235815"/>
                  </a:cubicBezTo>
                  <a:cubicBezTo>
                    <a:pt x="913421" y="143540"/>
                    <a:pt x="935891" y="0"/>
                    <a:pt x="107071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3938" tIns="36969" rIns="73938" bIns="369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56">
                <a:solidFill>
                  <a:srgbClr val="0070C0"/>
                </a:solidFill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="" xmlns:a16="http://schemas.microsoft.com/office/drawing/2014/main" id="{7CD48DC5-12A1-493E-A32C-8D9B94FC897B}"/>
                </a:ext>
              </a:extLst>
            </p:cNvPr>
            <p:cNvSpPr/>
            <p:nvPr userDrawn="1"/>
          </p:nvSpPr>
          <p:spPr>
            <a:xfrm>
              <a:off x="7626350" y="701822"/>
              <a:ext cx="2279650" cy="2045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3938" tIns="36969" rIns="73938" bIns="369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ko-KR" altLang="en-US" sz="1456">
                <a:solidFill>
                  <a:srgbClr val="0070C0"/>
                </a:solidFill>
              </a:endParaRPr>
            </a:p>
          </p:txBody>
        </p:sp>
      </p:grpSp>
      <p:cxnSp>
        <p:nvCxnSpPr>
          <p:cNvPr id="8" name="직선 연결선 7">
            <a:extLst>
              <a:ext uri="{FF2B5EF4-FFF2-40B4-BE49-F238E27FC236}">
                <a16:creationId xmlns="" xmlns:a16="http://schemas.microsoft.com/office/drawing/2014/main" id="{9994F716-560F-44BD-AF0B-B5741381BB6A}"/>
              </a:ext>
            </a:extLst>
          </p:cNvPr>
          <p:cNvCxnSpPr>
            <a:cxnSpLocks/>
          </p:cNvCxnSpPr>
          <p:nvPr userDrawn="1"/>
        </p:nvCxnSpPr>
        <p:spPr>
          <a:xfrm>
            <a:off x="9521505" y="6557963"/>
            <a:ext cx="0" cy="30672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073B43B2-A439-4016-A1B6-C6EB88FAB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4084" y="6449934"/>
            <a:ext cx="2228850" cy="365125"/>
          </a:xfrm>
        </p:spPr>
        <p:txBody>
          <a:bodyPr/>
          <a:lstStyle>
            <a:lvl1pPr algn="ctr">
              <a:defRPr lang="ko-KR" altLang="en-US" sz="800" kern="120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defRPr>
            </a:lvl1pPr>
          </a:lstStyle>
          <a:p>
            <a:pPr algn="ctr"/>
            <a:fld id="{F71194F4-91AD-47F7-9C9E-5E0BE5511341}" type="slidenum">
              <a:rPr lang="en-US" altLang="ko-KR" smtClean="0"/>
              <a:pPr/>
              <a:t>‹#›</a:t>
            </a:fld>
            <a:endParaRPr lang="en-US" dirty="0"/>
          </a:p>
        </p:txBody>
      </p:sp>
      <p:sp>
        <p:nvSpPr>
          <p:cNvPr id="18" name="사다리꼴 17">
            <a:extLst>
              <a:ext uri="{FF2B5EF4-FFF2-40B4-BE49-F238E27FC236}">
                <a16:creationId xmlns="" xmlns:a16="http://schemas.microsoft.com/office/drawing/2014/main" id="{D90BE533-F220-4C37-A87A-22C243C35C33}"/>
              </a:ext>
            </a:extLst>
          </p:cNvPr>
          <p:cNvSpPr/>
          <p:nvPr/>
        </p:nvSpPr>
        <p:spPr>
          <a:xfrm rot="10800000">
            <a:off x="663682" y="614739"/>
            <a:ext cx="279293" cy="79210"/>
          </a:xfrm>
          <a:prstGeom prst="trapezoid">
            <a:avLst>
              <a:gd name="adj" fmla="val 46045"/>
            </a:avLst>
          </a:prstGeom>
          <a:solidFill>
            <a:srgbClr val="7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>
            <a:extLst>
              <a:ext uri="{FF2B5EF4-FFF2-40B4-BE49-F238E27FC236}">
                <a16:creationId xmlns="" xmlns:a16="http://schemas.microsoft.com/office/drawing/2014/main" id="{E2055B16-60B4-4976-B538-09A7B497D504}"/>
              </a:ext>
            </a:extLst>
          </p:cNvPr>
          <p:cNvCxnSpPr>
            <a:cxnSpLocks/>
          </p:cNvCxnSpPr>
          <p:nvPr/>
        </p:nvCxnSpPr>
        <p:spPr>
          <a:xfrm>
            <a:off x="0" y="614739"/>
            <a:ext cx="7010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평행 사변형 20">
            <a:extLst>
              <a:ext uri="{FF2B5EF4-FFF2-40B4-BE49-F238E27FC236}">
                <a16:creationId xmlns="" xmlns:a16="http://schemas.microsoft.com/office/drawing/2014/main" id="{88B775D6-714E-42BA-8E46-D3C364525702}"/>
              </a:ext>
            </a:extLst>
          </p:cNvPr>
          <p:cNvSpPr/>
          <p:nvPr/>
        </p:nvSpPr>
        <p:spPr>
          <a:xfrm flipH="1">
            <a:off x="88106" y="0"/>
            <a:ext cx="818808" cy="693956"/>
          </a:xfrm>
          <a:prstGeom prst="parallelogram">
            <a:avLst>
              <a:gd name="adj" fmla="val 38670"/>
            </a:avLst>
          </a:prstGeom>
          <a:gradFill>
            <a:gsLst>
              <a:gs pos="0">
                <a:srgbClr val="700000"/>
              </a:gs>
              <a:gs pos="26000">
                <a:srgbClr val="CC0E2E"/>
              </a:gs>
              <a:gs pos="97273">
                <a:srgbClr val="CC0E2E"/>
              </a:gs>
              <a:gs pos="75000">
                <a:srgbClr val="EE3A4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D8BBED7-CCD0-4496-AB2F-AB071AEF4004}"/>
              </a:ext>
            </a:extLst>
          </p:cNvPr>
          <p:cNvSpPr txBox="1"/>
          <p:nvPr userDrawn="1"/>
        </p:nvSpPr>
        <p:spPr>
          <a:xfrm>
            <a:off x="7387235" y="663165"/>
            <a:ext cx="2137765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ko-KR" altLang="en-US" sz="700" spc="-3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기술로 미래를 선도하는</a:t>
            </a:r>
            <a:r>
              <a:rPr lang="ko-KR" altLang="en-US" sz="700" spc="-3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글로벌 자동차 부품 대표기업 인팩</a:t>
            </a:r>
          </a:p>
        </p:txBody>
      </p:sp>
      <p:sp>
        <p:nvSpPr>
          <p:cNvPr id="7" name="자유형: 도형 6">
            <a:extLst>
              <a:ext uri="{FF2B5EF4-FFF2-40B4-BE49-F238E27FC236}">
                <a16:creationId xmlns="" xmlns:a16="http://schemas.microsoft.com/office/drawing/2014/main" id="{8D9E3EC1-558D-420D-AF4F-815C68B1414C}"/>
              </a:ext>
            </a:extLst>
          </p:cNvPr>
          <p:cNvSpPr/>
          <p:nvPr userDrawn="1"/>
        </p:nvSpPr>
        <p:spPr>
          <a:xfrm>
            <a:off x="6977063" y="614739"/>
            <a:ext cx="2931319" cy="204788"/>
          </a:xfrm>
          <a:custGeom>
            <a:avLst/>
            <a:gdLst>
              <a:gd name="connsiteX0" fmla="*/ 0 w 1352550"/>
              <a:gd name="connsiteY0" fmla="*/ 0 h 204788"/>
              <a:gd name="connsiteX1" fmla="*/ 157162 w 1352550"/>
              <a:gd name="connsiteY1" fmla="*/ 0 h 204788"/>
              <a:gd name="connsiteX2" fmla="*/ 223837 w 1352550"/>
              <a:gd name="connsiteY2" fmla="*/ 107156 h 204788"/>
              <a:gd name="connsiteX3" fmla="*/ 366712 w 1352550"/>
              <a:gd name="connsiteY3" fmla="*/ 204788 h 204788"/>
              <a:gd name="connsiteX4" fmla="*/ 1352550 w 1352550"/>
              <a:gd name="connsiteY4" fmla="*/ 204788 h 204788"/>
              <a:gd name="connsiteX0" fmla="*/ 0 w 2931319"/>
              <a:gd name="connsiteY0" fmla="*/ 0 h 204788"/>
              <a:gd name="connsiteX1" fmla="*/ 157162 w 2931319"/>
              <a:gd name="connsiteY1" fmla="*/ 0 h 204788"/>
              <a:gd name="connsiteX2" fmla="*/ 223837 w 2931319"/>
              <a:gd name="connsiteY2" fmla="*/ 107156 h 204788"/>
              <a:gd name="connsiteX3" fmla="*/ 366712 w 2931319"/>
              <a:gd name="connsiteY3" fmla="*/ 204788 h 204788"/>
              <a:gd name="connsiteX4" fmla="*/ 2931319 w 2931319"/>
              <a:gd name="connsiteY4" fmla="*/ 204788 h 204788"/>
              <a:gd name="connsiteX0" fmla="*/ 0 w 2931319"/>
              <a:gd name="connsiteY0" fmla="*/ 0 h 205097"/>
              <a:gd name="connsiteX1" fmla="*/ 157162 w 2931319"/>
              <a:gd name="connsiteY1" fmla="*/ 0 h 205097"/>
              <a:gd name="connsiteX2" fmla="*/ 223837 w 2931319"/>
              <a:gd name="connsiteY2" fmla="*/ 107156 h 205097"/>
              <a:gd name="connsiteX3" fmla="*/ 366712 w 2931319"/>
              <a:gd name="connsiteY3" fmla="*/ 204788 h 205097"/>
              <a:gd name="connsiteX4" fmla="*/ 2931319 w 2931319"/>
              <a:gd name="connsiteY4" fmla="*/ 204788 h 205097"/>
              <a:gd name="connsiteX0" fmla="*/ 0 w 2931319"/>
              <a:gd name="connsiteY0" fmla="*/ 0 h 204788"/>
              <a:gd name="connsiteX1" fmla="*/ 157162 w 2931319"/>
              <a:gd name="connsiteY1" fmla="*/ 0 h 204788"/>
              <a:gd name="connsiteX2" fmla="*/ 223837 w 2931319"/>
              <a:gd name="connsiteY2" fmla="*/ 107156 h 204788"/>
              <a:gd name="connsiteX3" fmla="*/ 366712 w 2931319"/>
              <a:gd name="connsiteY3" fmla="*/ 204788 h 204788"/>
              <a:gd name="connsiteX4" fmla="*/ 2931319 w 2931319"/>
              <a:gd name="connsiteY4" fmla="*/ 204788 h 204788"/>
              <a:gd name="connsiteX0" fmla="*/ 0 w 2931319"/>
              <a:gd name="connsiteY0" fmla="*/ 0 h 204788"/>
              <a:gd name="connsiteX1" fmla="*/ 157162 w 2931319"/>
              <a:gd name="connsiteY1" fmla="*/ 0 h 204788"/>
              <a:gd name="connsiteX2" fmla="*/ 223837 w 2931319"/>
              <a:gd name="connsiteY2" fmla="*/ 107156 h 204788"/>
              <a:gd name="connsiteX3" fmla="*/ 366712 w 2931319"/>
              <a:gd name="connsiteY3" fmla="*/ 204788 h 204788"/>
              <a:gd name="connsiteX4" fmla="*/ 2931319 w 2931319"/>
              <a:gd name="connsiteY4" fmla="*/ 204788 h 204788"/>
              <a:gd name="connsiteX0" fmla="*/ 0 w 2931319"/>
              <a:gd name="connsiteY0" fmla="*/ 0 h 204788"/>
              <a:gd name="connsiteX1" fmla="*/ 157162 w 2931319"/>
              <a:gd name="connsiteY1" fmla="*/ 0 h 204788"/>
              <a:gd name="connsiteX2" fmla="*/ 223837 w 2931319"/>
              <a:gd name="connsiteY2" fmla="*/ 107156 h 204788"/>
              <a:gd name="connsiteX3" fmla="*/ 366712 w 2931319"/>
              <a:gd name="connsiteY3" fmla="*/ 204788 h 204788"/>
              <a:gd name="connsiteX4" fmla="*/ 2931319 w 2931319"/>
              <a:gd name="connsiteY4" fmla="*/ 204788 h 204788"/>
              <a:gd name="connsiteX0" fmla="*/ 0 w 2931319"/>
              <a:gd name="connsiteY0" fmla="*/ 0 h 204788"/>
              <a:gd name="connsiteX1" fmla="*/ 147637 w 2931319"/>
              <a:gd name="connsiteY1" fmla="*/ 0 h 204788"/>
              <a:gd name="connsiteX2" fmla="*/ 223837 w 2931319"/>
              <a:gd name="connsiteY2" fmla="*/ 107156 h 204788"/>
              <a:gd name="connsiteX3" fmla="*/ 366712 w 2931319"/>
              <a:gd name="connsiteY3" fmla="*/ 204788 h 204788"/>
              <a:gd name="connsiteX4" fmla="*/ 2931319 w 2931319"/>
              <a:gd name="connsiteY4" fmla="*/ 204788 h 204788"/>
              <a:gd name="connsiteX0" fmla="*/ 0 w 2931319"/>
              <a:gd name="connsiteY0" fmla="*/ 0 h 204788"/>
              <a:gd name="connsiteX1" fmla="*/ 147637 w 2931319"/>
              <a:gd name="connsiteY1" fmla="*/ 0 h 204788"/>
              <a:gd name="connsiteX2" fmla="*/ 223837 w 2931319"/>
              <a:gd name="connsiteY2" fmla="*/ 107156 h 204788"/>
              <a:gd name="connsiteX3" fmla="*/ 366712 w 2931319"/>
              <a:gd name="connsiteY3" fmla="*/ 204788 h 204788"/>
              <a:gd name="connsiteX4" fmla="*/ 2931319 w 2931319"/>
              <a:gd name="connsiteY4" fmla="*/ 204788 h 204788"/>
              <a:gd name="connsiteX0" fmla="*/ 0 w 2931319"/>
              <a:gd name="connsiteY0" fmla="*/ 0 h 204788"/>
              <a:gd name="connsiteX1" fmla="*/ 147637 w 2931319"/>
              <a:gd name="connsiteY1" fmla="*/ 0 h 204788"/>
              <a:gd name="connsiteX2" fmla="*/ 366712 w 2931319"/>
              <a:gd name="connsiteY2" fmla="*/ 204788 h 204788"/>
              <a:gd name="connsiteX3" fmla="*/ 2931319 w 2931319"/>
              <a:gd name="connsiteY3" fmla="*/ 204788 h 204788"/>
              <a:gd name="connsiteX0" fmla="*/ 0 w 2931319"/>
              <a:gd name="connsiteY0" fmla="*/ 0 h 204788"/>
              <a:gd name="connsiteX1" fmla="*/ 147637 w 2931319"/>
              <a:gd name="connsiteY1" fmla="*/ 0 h 204788"/>
              <a:gd name="connsiteX2" fmla="*/ 366712 w 2931319"/>
              <a:gd name="connsiteY2" fmla="*/ 204788 h 204788"/>
              <a:gd name="connsiteX3" fmla="*/ 2931319 w 2931319"/>
              <a:gd name="connsiteY3" fmla="*/ 204788 h 204788"/>
              <a:gd name="connsiteX0" fmla="*/ 0 w 2931319"/>
              <a:gd name="connsiteY0" fmla="*/ 0 h 204788"/>
              <a:gd name="connsiteX1" fmla="*/ 147637 w 2931319"/>
              <a:gd name="connsiteY1" fmla="*/ 0 h 204788"/>
              <a:gd name="connsiteX2" fmla="*/ 366712 w 2931319"/>
              <a:gd name="connsiteY2" fmla="*/ 204788 h 204788"/>
              <a:gd name="connsiteX3" fmla="*/ 2931319 w 2931319"/>
              <a:gd name="connsiteY3" fmla="*/ 204788 h 204788"/>
              <a:gd name="connsiteX0" fmla="*/ 0 w 2931319"/>
              <a:gd name="connsiteY0" fmla="*/ 0 h 204788"/>
              <a:gd name="connsiteX1" fmla="*/ 147637 w 2931319"/>
              <a:gd name="connsiteY1" fmla="*/ 0 h 204788"/>
              <a:gd name="connsiteX2" fmla="*/ 366712 w 2931319"/>
              <a:gd name="connsiteY2" fmla="*/ 204788 h 204788"/>
              <a:gd name="connsiteX3" fmla="*/ 2931319 w 2931319"/>
              <a:gd name="connsiteY3" fmla="*/ 204788 h 204788"/>
              <a:gd name="connsiteX0" fmla="*/ 0 w 2931319"/>
              <a:gd name="connsiteY0" fmla="*/ 0 h 204788"/>
              <a:gd name="connsiteX1" fmla="*/ 147637 w 2931319"/>
              <a:gd name="connsiteY1" fmla="*/ 0 h 204788"/>
              <a:gd name="connsiteX2" fmla="*/ 366712 w 2931319"/>
              <a:gd name="connsiteY2" fmla="*/ 204788 h 204788"/>
              <a:gd name="connsiteX3" fmla="*/ 2931319 w 2931319"/>
              <a:gd name="connsiteY3" fmla="*/ 204788 h 2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1319" h="204788">
                <a:moveTo>
                  <a:pt x="0" y="0"/>
                </a:moveTo>
                <a:lnTo>
                  <a:pt x="147637" y="0"/>
                </a:lnTo>
                <a:cubicBezTo>
                  <a:pt x="224631" y="40481"/>
                  <a:pt x="217090" y="196057"/>
                  <a:pt x="366712" y="204788"/>
                </a:cubicBezTo>
                <a:lnTo>
                  <a:pt x="2931319" y="204788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9C242934-9FC3-46E8-BA81-F9C6957083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15114"/>
            <a:ext cx="1066800" cy="16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4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pos="240" userDrawn="1">
          <p15:clr>
            <a:srgbClr val="FBAE40"/>
          </p15:clr>
        </p15:guide>
        <p15:guide id="3" pos="6000" userDrawn="1">
          <p15:clr>
            <a:srgbClr val="FBAE40"/>
          </p15:clr>
        </p15:guide>
        <p15:guide id="4" pos="3029" userDrawn="1">
          <p15:clr>
            <a:srgbClr val="FBAE40"/>
          </p15:clr>
        </p15:guide>
        <p15:guide id="5" pos="32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37DD-30B8-4509-A012-BA5850941F47}" type="datetime1">
              <a:rPr lang="ko-KR" altLang="en-US" smtClean="0"/>
              <a:t>2025-03-26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94F4-91AD-47F7-9C9E-5E0BE5511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10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6085-E182-414B-B57C-2891559CDCF3}" type="datetime1">
              <a:rPr lang="ko-KR" altLang="en-US" smtClean="0"/>
              <a:t>2025-03-26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94F4-91AD-47F7-9C9E-5E0BE5511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800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864B-AF69-4998-B1A8-A8C8D194145E}" type="datetime1">
              <a:rPr lang="ko-KR" altLang="en-US" smtClean="0"/>
              <a:t>2025-03-26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94F4-91AD-47F7-9C9E-5E0BE5511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840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A31B-AC81-4489-8BF8-246F5192F095}" type="datetime1">
              <a:rPr lang="ko-KR" altLang="en-US" smtClean="0"/>
              <a:t>2025-03-26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94F4-91AD-47F7-9C9E-5E0BE5511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858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862E-EF05-414A-B0B4-528E6582F1E0}" type="datetime1">
              <a:rPr lang="ko-KR" altLang="en-US" smtClean="0"/>
              <a:t>2025-03-26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94F4-91AD-47F7-9C9E-5E0BE5511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958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958C-7822-4F66-A7F3-79EC843A13BF}" type="datetime1">
              <a:rPr lang="ko-KR" altLang="en-US" smtClean="0"/>
              <a:t>2025-03-26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94F4-91AD-47F7-9C9E-5E0BE5511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461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03D7-2782-4BB5-B890-58B45D179BB7}" type="datetime1">
              <a:rPr lang="ko-KR" altLang="en-US" smtClean="0"/>
              <a:t>2025-03-26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94F4-91AD-47F7-9C9E-5E0BE5511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21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28501-DB89-4AED-9A96-A27EAD4AD2F7}" type="datetime1">
              <a:rPr lang="ko-KR" altLang="en-US" smtClean="0"/>
              <a:t>2025-03-26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194F4-91AD-47F7-9C9E-5E0BE5511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161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0948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94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" y="620690"/>
            <a:ext cx="9909900" cy="14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813" y="6571475"/>
            <a:ext cx="936104" cy="1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5" y="6453337"/>
            <a:ext cx="99099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file:///W:\&#51204;&#49324;%20&#46300;&#46972;&#51060;&#48652;\&#51333;&#54633;&#44592;&#54925;&#49892;\&#44221;&#50689;&#44592;&#54925;&#54016;\&#9672;%20IR%20&#51088;&#47308;%20&#48143;%20&#45824;&#51025;&#45236;&#50669;\IR&#45824;&#51025;%20&#52636;&#47141;&#51088;&#47308;\2024&#45380;\4&#48516;&#44592;\24&#45380;%204&#48516;&#44592;%20&#51116;&#47924;&#54788;&#54889;%20&#51088;&#47308;(ppt%20&#49341;&#51077;&#50857;)_250324..xlsx!Sheet1!R5C2:R14C7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file:///W:\&#51204;&#49324;%20&#46300;&#46972;&#51060;&#48652;\&#51333;&#54633;&#44592;&#54925;&#49892;\&#44221;&#50689;&#44592;&#54925;&#54016;\&#9672;%20IR%20&#51088;&#47308;%20&#48143;%20&#45824;&#51025;&#45236;&#50669;\IR&#45824;&#51025;%20&#52636;&#47141;&#51088;&#47308;\2024&#45380;\4&#48516;&#44592;\24&#45380;%204&#48516;&#44592;%20&#51116;&#47924;&#54788;&#54889;%20&#51088;&#47308;(ppt%20&#49341;&#51077;&#50857;)_250324..xlsx!Sheet1!R30C10:R41C15" TargetMode="Externa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file:///W:\&#51204;&#49324;%20&#46300;&#46972;&#51060;&#48652;\&#51333;&#54633;&#44592;&#54925;&#49892;\&#44221;&#50689;&#44592;&#54925;&#54016;\&#9672;%20IR%20&#51088;&#47308;%20&#48143;%20&#45824;&#51025;&#45236;&#50669;\IR&#45824;&#51025;%20&#52636;&#47141;&#51088;&#47308;\2024&#45380;\4&#48516;&#44592;\24&#45380;%204&#48516;&#44592;%20&#51116;&#47924;&#54788;&#54889;%20&#51088;&#47308;(ppt%20&#49341;&#51077;&#50857;)_250324..xlsx!Sheet1!R45C10:R56C15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file:///W:\&#51204;&#49324;%20&#46300;&#46972;&#51060;&#48652;\&#51333;&#54633;&#44592;&#54925;&#49892;\&#44221;&#50689;&#44592;&#54925;&#54016;\&#9672;%20IR%20&#51088;&#47308;%20&#48143;%20&#45824;&#51025;&#45236;&#50669;\IR&#45824;&#51025;%20&#52636;&#47141;&#51088;&#47308;\2024&#45380;\4&#48516;&#44592;\24&#45380;%204&#48516;&#44592;%20&#51116;&#47924;&#54788;&#54889;%20&#51088;&#47308;(ppt%20&#49341;&#51077;&#50857;)_250324..xlsx!Sheet1!R19C2:R28C7" TargetMode="Externa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file:///W:\&#51204;&#49324;%20&#46300;&#46972;&#51060;&#48652;\&#51333;&#54633;&#44592;&#54925;&#49892;\&#44221;&#50689;&#44592;&#54925;&#54016;\&#9672;%20IR%20&#51088;&#47308;%20&#48143;%20&#45824;&#51025;&#45236;&#50669;\&#48516;&#44592;%20&#49892;&#51201;%20&#51088;&#47308;\2024&#45380;\2024&#45380;%204&#48516;&#44592;%20&#49892;&#51201;%20&#51221;&#47532;_250324.xlsx!2024&#45380;%204Q!R112C4:R115C1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W:\&#51204;&#49324;%20&#46300;&#46972;&#51060;&#48652;\&#51333;&#54633;&#44592;&#54925;&#49892;\&#44221;&#50689;&#44592;&#54925;&#54016;\&#9672;%20IR%20&#51088;&#47308;%20&#48143;%20&#45824;&#51025;&#45236;&#50669;\&#48516;&#44592;%20&#49892;&#51201;%20&#51088;&#47308;\2024&#45380;\2024&#45380;%204&#48516;&#44592;%20&#49892;&#51201;%20&#51221;&#47532;_250324.xlsx!&#44288;&#44228;&#49324;%20&#49552;&#51061;!R38C15:R41C24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W:\&#51204;&#49324;%20&#46300;&#46972;&#51060;&#48652;\&#51333;&#54633;&#44592;&#54925;&#49892;\&#44221;&#50689;&#44592;&#54925;&#54016;\&#9672;%20IR%20&#51088;&#47308;%20&#48143;%20&#45824;&#51025;&#45236;&#50669;\&#48516;&#44592;%20&#49892;&#51201;%20&#51088;&#47308;\2024&#45380;\2024&#45380;%204&#48516;&#44592;%20&#49892;&#51201;%20&#51221;&#47532;_250324.xlsx!&#54408;&#47785;&#48324;%20&#49552;&#51061;%204Q!R24C3:R29C1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="" xmlns:a16="http://schemas.microsoft.com/office/drawing/2014/main" id="{3F68C780-0A36-4D41-A400-FB0C2F36562A}"/>
              </a:ext>
            </a:extLst>
          </p:cNvPr>
          <p:cNvGrpSpPr/>
          <p:nvPr/>
        </p:nvGrpSpPr>
        <p:grpSpPr>
          <a:xfrm>
            <a:off x="2258192" y="3895544"/>
            <a:ext cx="5389617" cy="780819"/>
            <a:chOff x="775020" y="3962400"/>
            <a:chExt cx="5389617" cy="780819"/>
          </a:xfrm>
        </p:grpSpPr>
        <p:cxnSp>
          <p:nvCxnSpPr>
            <p:cNvPr id="14" name="직선 연결선 13">
              <a:extLst>
                <a:ext uri="{FF2B5EF4-FFF2-40B4-BE49-F238E27FC236}">
                  <a16:creationId xmlns="" xmlns:a16="http://schemas.microsoft.com/office/drawing/2014/main" id="{3BFAC254-83AF-4C81-B969-E6E4AD6D749C}"/>
                </a:ext>
              </a:extLst>
            </p:cNvPr>
            <p:cNvCxnSpPr>
              <a:cxnSpLocks/>
            </p:cNvCxnSpPr>
            <p:nvPr/>
          </p:nvCxnSpPr>
          <p:spPr>
            <a:xfrm>
              <a:off x="3372356" y="3962400"/>
              <a:ext cx="194945" cy="0"/>
            </a:xfrm>
            <a:prstGeom prst="line">
              <a:avLst/>
            </a:prstGeom>
            <a:ln w="25400">
              <a:solidFill>
                <a:srgbClr val="EE3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D2303375-3AC6-4453-8516-9AD7FADB309C}"/>
                </a:ext>
              </a:extLst>
            </p:cNvPr>
            <p:cNvSpPr txBox="1"/>
            <p:nvPr/>
          </p:nvSpPr>
          <p:spPr>
            <a:xfrm>
              <a:off x="775020" y="4102787"/>
              <a:ext cx="5389617" cy="640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7000"/>
                </a:lnSpc>
              </a:pPr>
              <a:r>
                <a:rPr lang="ko-KR" altLang="en-US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기술로 미래를 선도하는 </a:t>
              </a:r>
              <a:r>
                <a:rPr lang="ko-KR" altLang="en-US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글로벌 자동차 부품 대표기업 </a:t>
              </a:r>
              <a:r>
                <a:rPr lang="ko-KR" altLang="en-US" sz="1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인팩</a:t>
              </a:r>
              <a:endParaRPr lang="en-US" altLang="ko-KR" sz="1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  <a:p>
              <a:pPr algn="ctr">
                <a:lnSpc>
                  <a:spcPct val="117000"/>
                </a:lnSpc>
              </a:pPr>
              <a:r>
                <a:rPr lang="en-US" altLang="ko-KR" sz="1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IR </a:t>
              </a:r>
              <a:r>
                <a:rPr lang="ko-KR" altLang="en-US" sz="1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설명자료</a:t>
              </a:r>
              <a:endParaRPr lang="ko-KR" altLang="en-US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57" name="그림 56">
            <a:extLst>
              <a:ext uri="{FF2B5EF4-FFF2-40B4-BE49-F238E27FC236}">
                <a16:creationId xmlns="" xmlns:a16="http://schemas.microsoft.com/office/drawing/2014/main" id="{1F53017F-1070-47AB-807C-E98E12504A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t="31525" r="46410" b="51945"/>
          <a:stretch/>
        </p:blipFill>
        <p:spPr>
          <a:xfrm>
            <a:off x="2714626" y="2739487"/>
            <a:ext cx="4476750" cy="1085864"/>
          </a:xfrm>
          <a:prstGeom prst="rect">
            <a:avLst/>
          </a:prstGeom>
        </p:spPr>
      </p:pic>
      <p:sp>
        <p:nvSpPr>
          <p:cNvPr id="58" name="직사각형 57">
            <a:extLst>
              <a:ext uri="{FF2B5EF4-FFF2-40B4-BE49-F238E27FC236}">
                <a16:creationId xmlns="" xmlns:a16="http://schemas.microsoft.com/office/drawing/2014/main" id="{EFE6531B-314C-42C9-B166-F0108C5327A3}"/>
              </a:ext>
            </a:extLst>
          </p:cNvPr>
          <p:cNvSpPr/>
          <p:nvPr/>
        </p:nvSpPr>
        <p:spPr>
          <a:xfrm>
            <a:off x="0" y="-3591408"/>
            <a:ext cx="990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extLst>
              <a:ext uri="{FF2B5EF4-FFF2-40B4-BE49-F238E27FC236}">
                <a16:creationId xmlns="" xmlns:a16="http://schemas.microsoft.com/office/drawing/2014/main" id="{D5F84CFC-DC9B-41B0-914A-9D1254ED130C}"/>
              </a:ext>
            </a:extLst>
          </p:cNvPr>
          <p:cNvSpPr/>
          <p:nvPr/>
        </p:nvSpPr>
        <p:spPr>
          <a:xfrm>
            <a:off x="0" y="7086600"/>
            <a:ext cx="990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Freeform 5">
            <a:extLst>
              <a:ext uri="{FF2B5EF4-FFF2-40B4-BE49-F238E27FC236}">
                <a16:creationId xmlns="" xmlns:a16="http://schemas.microsoft.com/office/drawing/2014/main" id="{C4AA2F62-99A3-4B4B-BA3A-CC2309365816}"/>
              </a:ext>
            </a:extLst>
          </p:cNvPr>
          <p:cNvSpPr>
            <a:spLocks/>
          </p:cNvSpPr>
          <p:nvPr/>
        </p:nvSpPr>
        <p:spPr bwMode="auto">
          <a:xfrm>
            <a:off x="2983305" y="2273499"/>
            <a:ext cx="59343" cy="155303"/>
          </a:xfrm>
          <a:custGeom>
            <a:avLst/>
            <a:gdLst>
              <a:gd name="T0" fmla="*/ 71 w 72"/>
              <a:gd name="T1" fmla="*/ 183 h 186"/>
              <a:gd name="T2" fmla="*/ 71 w 72"/>
              <a:gd name="T3" fmla="*/ 186 h 186"/>
              <a:gd name="T4" fmla="*/ 36 w 72"/>
              <a:gd name="T5" fmla="*/ 186 h 186"/>
              <a:gd name="T6" fmla="*/ 1 w 72"/>
              <a:gd name="T7" fmla="*/ 186 h 186"/>
              <a:gd name="T8" fmla="*/ 1 w 72"/>
              <a:gd name="T9" fmla="*/ 183 h 186"/>
              <a:gd name="T10" fmla="*/ 28 w 72"/>
              <a:gd name="T11" fmla="*/ 162 h 186"/>
              <a:gd name="T12" fmla="*/ 28 w 72"/>
              <a:gd name="T13" fmla="*/ 24 h 186"/>
              <a:gd name="T14" fmla="*/ 1 w 72"/>
              <a:gd name="T15" fmla="*/ 4 h 186"/>
              <a:gd name="T16" fmla="*/ 1 w 72"/>
              <a:gd name="T17" fmla="*/ 0 h 186"/>
              <a:gd name="T18" fmla="*/ 36 w 72"/>
              <a:gd name="T19" fmla="*/ 1 h 186"/>
              <a:gd name="T20" fmla="*/ 71 w 72"/>
              <a:gd name="T21" fmla="*/ 0 h 186"/>
              <a:gd name="T22" fmla="*/ 71 w 72"/>
              <a:gd name="T23" fmla="*/ 4 h 186"/>
              <a:gd name="T24" fmla="*/ 44 w 72"/>
              <a:gd name="T25" fmla="*/ 25 h 186"/>
              <a:gd name="T26" fmla="*/ 44 w 72"/>
              <a:gd name="T27" fmla="*/ 162 h 186"/>
              <a:gd name="T28" fmla="*/ 71 w 72"/>
              <a:gd name="T29" fmla="*/ 183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" h="186">
                <a:moveTo>
                  <a:pt x="71" y="183"/>
                </a:moveTo>
                <a:cubicBezTo>
                  <a:pt x="72" y="183"/>
                  <a:pt x="72" y="186"/>
                  <a:pt x="71" y="186"/>
                </a:cubicBezTo>
                <a:cubicBezTo>
                  <a:pt x="61" y="186"/>
                  <a:pt x="50" y="186"/>
                  <a:pt x="36" y="186"/>
                </a:cubicBezTo>
                <a:cubicBezTo>
                  <a:pt x="23" y="186"/>
                  <a:pt x="11" y="186"/>
                  <a:pt x="1" y="186"/>
                </a:cubicBezTo>
                <a:cubicBezTo>
                  <a:pt x="0" y="186"/>
                  <a:pt x="0" y="183"/>
                  <a:pt x="1" y="183"/>
                </a:cubicBezTo>
                <a:cubicBezTo>
                  <a:pt x="24" y="183"/>
                  <a:pt x="28" y="180"/>
                  <a:pt x="28" y="162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7"/>
                  <a:pt x="24" y="4"/>
                  <a:pt x="1" y="4"/>
                </a:cubicBezTo>
                <a:cubicBezTo>
                  <a:pt x="0" y="4"/>
                  <a:pt x="0" y="0"/>
                  <a:pt x="1" y="0"/>
                </a:cubicBezTo>
                <a:cubicBezTo>
                  <a:pt x="11" y="0"/>
                  <a:pt x="23" y="1"/>
                  <a:pt x="36" y="1"/>
                </a:cubicBezTo>
                <a:cubicBezTo>
                  <a:pt x="50" y="1"/>
                  <a:pt x="61" y="0"/>
                  <a:pt x="71" y="0"/>
                </a:cubicBezTo>
                <a:cubicBezTo>
                  <a:pt x="72" y="0"/>
                  <a:pt x="72" y="4"/>
                  <a:pt x="71" y="4"/>
                </a:cubicBezTo>
                <a:cubicBezTo>
                  <a:pt x="48" y="4"/>
                  <a:pt x="44" y="8"/>
                  <a:pt x="44" y="25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44" y="180"/>
                  <a:pt x="48" y="183"/>
                  <a:pt x="71" y="183"/>
                </a:cubicBezTo>
                <a:close/>
              </a:path>
            </a:pathLst>
          </a:custGeom>
          <a:solidFill>
            <a:srgbClr val="EE3A4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" name="Freeform 6">
            <a:extLst>
              <a:ext uri="{FF2B5EF4-FFF2-40B4-BE49-F238E27FC236}">
                <a16:creationId xmlns="" xmlns:a16="http://schemas.microsoft.com/office/drawing/2014/main" id="{4AA998D5-6173-4771-9040-69626F3E1098}"/>
              </a:ext>
            </a:extLst>
          </p:cNvPr>
          <p:cNvSpPr>
            <a:spLocks/>
          </p:cNvSpPr>
          <p:nvPr/>
        </p:nvSpPr>
        <p:spPr bwMode="auto">
          <a:xfrm>
            <a:off x="3161335" y="2273499"/>
            <a:ext cx="162879" cy="159722"/>
          </a:xfrm>
          <a:custGeom>
            <a:avLst/>
            <a:gdLst>
              <a:gd name="T0" fmla="*/ 197 w 198"/>
              <a:gd name="T1" fmla="*/ 4 h 191"/>
              <a:gd name="T2" fmla="*/ 173 w 198"/>
              <a:gd name="T3" fmla="*/ 32 h 191"/>
              <a:gd name="T4" fmla="*/ 173 w 198"/>
              <a:gd name="T5" fmla="*/ 190 h 191"/>
              <a:gd name="T6" fmla="*/ 170 w 198"/>
              <a:gd name="T7" fmla="*/ 190 h 191"/>
              <a:gd name="T8" fmla="*/ 35 w 198"/>
              <a:gd name="T9" fmla="*/ 25 h 191"/>
              <a:gd name="T10" fmla="*/ 30 w 198"/>
              <a:gd name="T11" fmla="*/ 19 h 191"/>
              <a:gd name="T12" fmla="*/ 30 w 198"/>
              <a:gd name="T13" fmla="*/ 156 h 191"/>
              <a:gd name="T14" fmla="*/ 53 w 198"/>
              <a:gd name="T15" fmla="*/ 183 h 191"/>
              <a:gd name="T16" fmla="*/ 53 w 198"/>
              <a:gd name="T17" fmla="*/ 186 h 191"/>
              <a:gd name="T18" fmla="*/ 27 w 198"/>
              <a:gd name="T19" fmla="*/ 186 h 191"/>
              <a:gd name="T20" fmla="*/ 1 w 198"/>
              <a:gd name="T21" fmla="*/ 186 h 191"/>
              <a:gd name="T22" fmla="*/ 1 w 198"/>
              <a:gd name="T23" fmla="*/ 183 h 191"/>
              <a:gd name="T24" fmla="*/ 24 w 198"/>
              <a:gd name="T25" fmla="*/ 156 h 191"/>
              <a:gd name="T26" fmla="*/ 24 w 198"/>
              <a:gd name="T27" fmla="*/ 13 h 191"/>
              <a:gd name="T28" fmla="*/ 2 w 198"/>
              <a:gd name="T29" fmla="*/ 4 h 191"/>
              <a:gd name="T30" fmla="*/ 2 w 198"/>
              <a:gd name="T31" fmla="*/ 0 h 191"/>
              <a:gd name="T32" fmla="*/ 22 w 198"/>
              <a:gd name="T33" fmla="*/ 1 h 191"/>
              <a:gd name="T34" fmla="*/ 36 w 198"/>
              <a:gd name="T35" fmla="*/ 0 h 191"/>
              <a:gd name="T36" fmla="*/ 49 w 198"/>
              <a:gd name="T37" fmla="*/ 16 h 191"/>
              <a:gd name="T38" fmla="*/ 167 w 198"/>
              <a:gd name="T39" fmla="*/ 162 h 191"/>
              <a:gd name="T40" fmla="*/ 167 w 198"/>
              <a:gd name="T41" fmla="*/ 32 h 191"/>
              <a:gd name="T42" fmla="*/ 145 w 198"/>
              <a:gd name="T43" fmla="*/ 4 h 191"/>
              <a:gd name="T44" fmla="*/ 145 w 198"/>
              <a:gd name="T45" fmla="*/ 0 h 191"/>
              <a:gd name="T46" fmla="*/ 170 w 198"/>
              <a:gd name="T47" fmla="*/ 1 h 191"/>
              <a:gd name="T48" fmla="*/ 197 w 198"/>
              <a:gd name="T49" fmla="*/ 0 h 191"/>
              <a:gd name="T50" fmla="*/ 197 w 198"/>
              <a:gd name="T51" fmla="*/ 4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98" h="191">
                <a:moveTo>
                  <a:pt x="197" y="4"/>
                </a:moveTo>
                <a:cubicBezTo>
                  <a:pt x="180" y="4"/>
                  <a:pt x="173" y="11"/>
                  <a:pt x="173" y="32"/>
                </a:cubicBezTo>
                <a:cubicBezTo>
                  <a:pt x="173" y="190"/>
                  <a:pt x="173" y="190"/>
                  <a:pt x="173" y="190"/>
                </a:cubicBezTo>
                <a:cubicBezTo>
                  <a:pt x="173" y="191"/>
                  <a:pt x="171" y="191"/>
                  <a:pt x="170" y="190"/>
                </a:cubicBezTo>
                <a:cubicBezTo>
                  <a:pt x="35" y="25"/>
                  <a:pt x="35" y="25"/>
                  <a:pt x="35" y="25"/>
                </a:cubicBezTo>
                <a:cubicBezTo>
                  <a:pt x="33" y="23"/>
                  <a:pt x="32" y="21"/>
                  <a:pt x="30" y="19"/>
                </a:cubicBezTo>
                <a:cubicBezTo>
                  <a:pt x="30" y="156"/>
                  <a:pt x="30" y="156"/>
                  <a:pt x="30" y="156"/>
                </a:cubicBezTo>
                <a:cubicBezTo>
                  <a:pt x="30" y="176"/>
                  <a:pt x="36" y="183"/>
                  <a:pt x="53" y="183"/>
                </a:cubicBezTo>
                <a:cubicBezTo>
                  <a:pt x="54" y="183"/>
                  <a:pt x="54" y="186"/>
                  <a:pt x="53" y="186"/>
                </a:cubicBezTo>
                <a:cubicBezTo>
                  <a:pt x="45" y="186"/>
                  <a:pt x="37" y="186"/>
                  <a:pt x="27" y="186"/>
                </a:cubicBezTo>
                <a:cubicBezTo>
                  <a:pt x="18" y="186"/>
                  <a:pt x="9" y="186"/>
                  <a:pt x="1" y="186"/>
                </a:cubicBezTo>
                <a:cubicBezTo>
                  <a:pt x="0" y="186"/>
                  <a:pt x="0" y="183"/>
                  <a:pt x="1" y="183"/>
                </a:cubicBezTo>
                <a:cubicBezTo>
                  <a:pt x="19" y="183"/>
                  <a:pt x="24" y="176"/>
                  <a:pt x="24" y="156"/>
                </a:cubicBezTo>
                <a:cubicBezTo>
                  <a:pt x="24" y="13"/>
                  <a:pt x="24" y="13"/>
                  <a:pt x="24" y="13"/>
                </a:cubicBezTo>
                <a:cubicBezTo>
                  <a:pt x="16" y="6"/>
                  <a:pt x="9" y="4"/>
                  <a:pt x="2" y="4"/>
                </a:cubicBezTo>
                <a:cubicBezTo>
                  <a:pt x="1" y="4"/>
                  <a:pt x="1" y="0"/>
                  <a:pt x="2" y="0"/>
                </a:cubicBezTo>
                <a:cubicBezTo>
                  <a:pt x="9" y="0"/>
                  <a:pt x="16" y="1"/>
                  <a:pt x="22" y="1"/>
                </a:cubicBezTo>
                <a:cubicBezTo>
                  <a:pt x="28" y="1"/>
                  <a:pt x="33" y="0"/>
                  <a:pt x="36" y="0"/>
                </a:cubicBezTo>
                <a:cubicBezTo>
                  <a:pt x="41" y="0"/>
                  <a:pt x="40" y="5"/>
                  <a:pt x="49" y="16"/>
                </a:cubicBezTo>
                <a:cubicBezTo>
                  <a:pt x="167" y="162"/>
                  <a:pt x="167" y="162"/>
                  <a:pt x="167" y="162"/>
                </a:cubicBezTo>
                <a:cubicBezTo>
                  <a:pt x="167" y="32"/>
                  <a:pt x="167" y="32"/>
                  <a:pt x="167" y="32"/>
                </a:cubicBezTo>
                <a:cubicBezTo>
                  <a:pt x="167" y="11"/>
                  <a:pt x="161" y="4"/>
                  <a:pt x="145" y="4"/>
                </a:cubicBezTo>
                <a:cubicBezTo>
                  <a:pt x="144" y="4"/>
                  <a:pt x="144" y="0"/>
                  <a:pt x="145" y="0"/>
                </a:cubicBezTo>
                <a:cubicBezTo>
                  <a:pt x="153" y="0"/>
                  <a:pt x="161" y="1"/>
                  <a:pt x="170" y="1"/>
                </a:cubicBezTo>
                <a:cubicBezTo>
                  <a:pt x="180" y="1"/>
                  <a:pt x="189" y="0"/>
                  <a:pt x="197" y="0"/>
                </a:cubicBezTo>
                <a:cubicBezTo>
                  <a:pt x="198" y="0"/>
                  <a:pt x="198" y="4"/>
                  <a:pt x="197" y="4"/>
                </a:cubicBezTo>
                <a:close/>
              </a:path>
            </a:pathLst>
          </a:custGeom>
          <a:solidFill>
            <a:srgbClr val="EE3A4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2" name="Freeform 7">
            <a:extLst>
              <a:ext uri="{FF2B5EF4-FFF2-40B4-BE49-F238E27FC236}">
                <a16:creationId xmlns="" xmlns:a16="http://schemas.microsoft.com/office/drawing/2014/main" id="{B2D6F37C-B01A-4A2C-B828-187088B65924}"/>
              </a:ext>
            </a:extLst>
          </p:cNvPr>
          <p:cNvSpPr>
            <a:spLocks/>
          </p:cNvSpPr>
          <p:nvPr/>
        </p:nvSpPr>
        <p:spPr bwMode="auto">
          <a:xfrm>
            <a:off x="3437850" y="2273499"/>
            <a:ext cx="100379" cy="155303"/>
          </a:xfrm>
          <a:custGeom>
            <a:avLst/>
            <a:gdLst>
              <a:gd name="T0" fmla="*/ 122 w 122"/>
              <a:gd name="T1" fmla="*/ 39 h 186"/>
              <a:gd name="T2" fmla="*/ 119 w 122"/>
              <a:gd name="T3" fmla="*/ 39 h 186"/>
              <a:gd name="T4" fmla="*/ 90 w 122"/>
              <a:gd name="T5" fmla="*/ 6 h 186"/>
              <a:gd name="T6" fmla="*/ 69 w 122"/>
              <a:gd name="T7" fmla="*/ 6 h 186"/>
              <a:gd name="T8" fmla="*/ 43 w 122"/>
              <a:gd name="T9" fmla="*/ 25 h 186"/>
              <a:gd name="T10" fmla="*/ 43 w 122"/>
              <a:gd name="T11" fmla="*/ 90 h 186"/>
              <a:gd name="T12" fmla="*/ 76 w 122"/>
              <a:gd name="T13" fmla="*/ 90 h 186"/>
              <a:gd name="T14" fmla="*/ 103 w 122"/>
              <a:gd name="T15" fmla="*/ 70 h 186"/>
              <a:gd name="T16" fmla="*/ 107 w 122"/>
              <a:gd name="T17" fmla="*/ 70 h 186"/>
              <a:gd name="T18" fmla="*/ 107 w 122"/>
              <a:gd name="T19" fmla="*/ 93 h 186"/>
              <a:gd name="T20" fmla="*/ 107 w 122"/>
              <a:gd name="T21" fmla="*/ 120 h 186"/>
              <a:gd name="T22" fmla="*/ 104 w 122"/>
              <a:gd name="T23" fmla="*/ 120 h 186"/>
              <a:gd name="T24" fmla="*/ 74 w 122"/>
              <a:gd name="T25" fmla="*/ 96 h 186"/>
              <a:gd name="T26" fmla="*/ 43 w 122"/>
              <a:gd name="T27" fmla="*/ 96 h 186"/>
              <a:gd name="T28" fmla="*/ 43 w 122"/>
              <a:gd name="T29" fmla="*/ 161 h 186"/>
              <a:gd name="T30" fmla="*/ 80 w 122"/>
              <a:gd name="T31" fmla="*/ 183 h 186"/>
              <a:gd name="T32" fmla="*/ 80 w 122"/>
              <a:gd name="T33" fmla="*/ 186 h 186"/>
              <a:gd name="T34" fmla="*/ 35 w 122"/>
              <a:gd name="T35" fmla="*/ 186 h 186"/>
              <a:gd name="T36" fmla="*/ 1 w 122"/>
              <a:gd name="T37" fmla="*/ 186 h 186"/>
              <a:gd name="T38" fmla="*/ 1 w 122"/>
              <a:gd name="T39" fmla="*/ 183 h 186"/>
              <a:gd name="T40" fmla="*/ 27 w 122"/>
              <a:gd name="T41" fmla="*/ 162 h 186"/>
              <a:gd name="T42" fmla="*/ 27 w 122"/>
              <a:gd name="T43" fmla="*/ 24 h 186"/>
              <a:gd name="T44" fmla="*/ 1 w 122"/>
              <a:gd name="T45" fmla="*/ 4 h 186"/>
              <a:gd name="T46" fmla="*/ 1 w 122"/>
              <a:gd name="T47" fmla="*/ 0 h 186"/>
              <a:gd name="T48" fmla="*/ 119 w 122"/>
              <a:gd name="T49" fmla="*/ 0 h 186"/>
              <a:gd name="T50" fmla="*/ 121 w 122"/>
              <a:gd name="T51" fmla="*/ 3 h 186"/>
              <a:gd name="T52" fmla="*/ 122 w 122"/>
              <a:gd name="T53" fmla="*/ 39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2" h="186">
                <a:moveTo>
                  <a:pt x="122" y="39"/>
                </a:moveTo>
                <a:cubicBezTo>
                  <a:pt x="122" y="40"/>
                  <a:pt x="119" y="40"/>
                  <a:pt x="119" y="39"/>
                </a:cubicBezTo>
                <a:cubicBezTo>
                  <a:pt x="119" y="19"/>
                  <a:pt x="107" y="6"/>
                  <a:pt x="90" y="6"/>
                </a:cubicBezTo>
                <a:cubicBezTo>
                  <a:pt x="69" y="6"/>
                  <a:pt x="69" y="6"/>
                  <a:pt x="69" y="6"/>
                </a:cubicBezTo>
                <a:cubicBezTo>
                  <a:pt x="48" y="6"/>
                  <a:pt x="43" y="9"/>
                  <a:pt x="43" y="25"/>
                </a:cubicBezTo>
                <a:cubicBezTo>
                  <a:pt x="43" y="90"/>
                  <a:pt x="43" y="90"/>
                  <a:pt x="43" y="90"/>
                </a:cubicBezTo>
                <a:cubicBezTo>
                  <a:pt x="76" y="90"/>
                  <a:pt x="76" y="90"/>
                  <a:pt x="76" y="90"/>
                </a:cubicBezTo>
                <a:cubicBezTo>
                  <a:pt x="96" y="90"/>
                  <a:pt x="103" y="85"/>
                  <a:pt x="103" y="70"/>
                </a:cubicBezTo>
                <a:cubicBezTo>
                  <a:pt x="103" y="69"/>
                  <a:pt x="107" y="69"/>
                  <a:pt x="107" y="70"/>
                </a:cubicBezTo>
                <a:cubicBezTo>
                  <a:pt x="107" y="81"/>
                  <a:pt x="107" y="86"/>
                  <a:pt x="107" y="93"/>
                </a:cubicBezTo>
                <a:cubicBezTo>
                  <a:pt x="107" y="102"/>
                  <a:pt x="107" y="110"/>
                  <a:pt x="107" y="120"/>
                </a:cubicBezTo>
                <a:cubicBezTo>
                  <a:pt x="107" y="121"/>
                  <a:pt x="104" y="121"/>
                  <a:pt x="104" y="120"/>
                </a:cubicBezTo>
                <a:cubicBezTo>
                  <a:pt x="104" y="102"/>
                  <a:pt x="96" y="96"/>
                  <a:pt x="74" y="96"/>
                </a:cubicBezTo>
                <a:cubicBezTo>
                  <a:pt x="43" y="96"/>
                  <a:pt x="43" y="96"/>
                  <a:pt x="43" y="96"/>
                </a:cubicBezTo>
                <a:cubicBezTo>
                  <a:pt x="43" y="161"/>
                  <a:pt x="43" y="161"/>
                  <a:pt x="43" y="161"/>
                </a:cubicBezTo>
                <a:cubicBezTo>
                  <a:pt x="43" y="179"/>
                  <a:pt x="48" y="183"/>
                  <a:pt x="80" y="183"/>
                </a:cubicBezTo>
                <a:cubicBezTo>
                  <a:pt x="82" y="183"/>
                  <a:pt x="82" y="186"/>
                  <a:pt x="80" y="186"/>
                </a:cubicBezTo>
                <a:cubicBezTo>
                  <a:pt x="68" y="186"/>
                  <a:pt x="53" y="186"/>
                  <a:pt x="35" y="186"/>
                </a:cubicBezTo>
                <a:cubicBezTo>
                  <a:pt x="23" y="186"/>
                  <a:pt x="10" y="186"/>
                  <a:pt x="1" y="186"/>
                </a:cubicBezTo>
                <a:cubicBezTo>
                  <a:pt x="0" y="186"/>
                  <a:pt x="0" y="183"/>
                  <a:pt x="1" y="183"/>
                </a:cubicBezTo>
                <a:cubicBezTo>
                  <a:pt x="23" y="183"/>
                  <a:pt x="27" y="180"/>
                  <a:pt x="27" y="162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7"/>
                  <a:pt x="23" y="4"/>
                  <a:pt x="1" y="4"/>
                </a:cubicBezTo>
                <a:cubicBezTo>
                  <a:pt x="0" y="4"/>
                  <a:pt x="0" y="0"/>
                  <a:pt x="1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21" y="0"/>
                  <a:pt x="121" y="1"/>
                  <a:pt x="121" y="3"/>
                </a:cubicBezTo>
                <a:lnTo>
                  <a:pt x="122" y="39"/>
                </a:lnTo>
                <a:close/>
              </a:path>
            </a:pathLst>
          </a:custGeom>
          <a:solidFill>
            <a:srgbClr val="EE3A4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3" name="Freeform 8">
            <a:extLst>
              <a:ext uri="{FF2B5EF4-FFF2-40B4-BE49-F238E27FC236}">
                <a16:creationId xmlns="" xmlns:a16="http://schemas.microsoft.com/office/drawing/2014/main" id="{B6A46EC6-0F4C-4A75-AB8D-32909F5831F2}"/>
              </a:ext>
            </a:extLst>
          </p:cNvPr>
          <p:cNvSpPr>
            <a:spLocks/>
          </p:cNvSpPr>
          <p:nvPr/>
        </p:nvSpPr>
        <p:spPr bwMode="auto">
          <a:xfrm>
            <a:off x="3660703" y="2273499"/>
            <a:ext cx="58712" cy="155303"/>
          </a:xfrm>
          <a:custGeom>
            <a:avLst/>
            <a:gdLst>
              <a:gd name="T0" fmla="*/ 70 w 71"/>
              <a:gd name="T1" fmla="*/ 183 h 186"/>
              <a:gd name="T2" fmla="*/ 70 w 71"/>
              <a:gd name="T3" fmla="*/ 186 h 186"/>
              <a:gd name="T4" fmla="*/ 36 w 71"/>
              <a:gd name="T5" fmla="*/ 186 h 186"/>
              <a:gd name="T6" fmla="*/ 1 w 71"/>
              <a:gd name="T7" fmla="*/ 186 h 186"/>
              <a:gd name="T8" fmla="*/ 1 w 71"/>
              <a:gd name="T9" fmla="*/ 183 h 186"/>
              <a:gd name="T10" fmla="*/ 28 w 71"/>
              <a:gd name="T11" fmla="*/ 162 h 186"/>
              <a:gd name="T12" fmla="*/ 28 w 71"/>
              <a:gd name="T13" fmla="*/ 24 h 186"/>
              <a:gd name="T14" fmla="*/ 1 w 71"/>
              <a:gd name="T15" fmla="*/ 4 h 186"/>
              <a:gd name="T16" fmla="*/ 1 w 71"/>
              <a:gd name="T17" fmla="*/ 0 h 186"/>
              <a:gd name="T18" fmla="*/ 36 w 71"/>
              <a:gd name="T19" fmla="*/ 1 h 186"/>
              <a:gd name="T20" fmla="*/ 70 w 71"/>
              <a:gd name="T21" fmla="*/ 0 h 186"/>
              <a:gd name="T22" fmla="*/ 70 w 71"/>
              <a:gd name="T23" fmla="*/ 4 h 186"/>
              <a:gd name="T24" fmla="*/ 44 w 71"/>
              <a:gd name="T25" fmla="*/ 25 h 186"/>
              <a:gd name="T26" fmla="*/ 44 w 71"/>
              <a:gd name="T27" fmla="*/ 162 h 186"/>
              <a:gd name="T28" fmla="*/ 70 w 71"/>
              <a:gd name="T29" fmla="*/ 183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1" h="186">
                <a:moveTo>
                  <a:pt x="70" y="183"/>
                </a:moveTo>
                <a:cubicBezTo>
                  <a:pt x="71" y="183"/>
                  <a:pt x="71" y="186"/>
                  <a:pt x="70" y="186"/>
                </a:cubicBezTo>
                <a:cubicBezTo>
                  <a:pt x="61" y="186"/>
                  <a:pt x="50" y="186"/>
                  <a:pt x="36" y="186"/>
                </a:cubicBezTo>
                <a:cubicBezTo>
                  <a:pt x="22" y="186"/>
                  <a:pt x="11" y="186"/>
                  <a:pt x="1" y="186"/>
                </a:cubicBezTo>
                <a:cubicBezTo>
                  <a:pt x="0" y="186"/>
                  <a:pt x="0" y="183"/>
                  <a:pt x="1" y="183"/>
                </a:cubicBezTo>
                <a:cubicBezTo>
                  <a:pt x="24" y="183"/>
                  <a:pt x="28" y="180"/>
                  <a:pt x="28" y="162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7"/>
                  <a:pt x="24" y="4"/>
                  <a:pt x="1" y="4"/>
                </a:cubicBezTo>
                <a:cubicBezTo>
                  <a:pt x="0" y="4"/>
                  <a:pt x="0" y="0"/>
                  <a:pt x="1" y="0"/>
                </a:cubicBezTo>
                <a:cubicBezTo>
                  <a:pt x="11" y="0"/>
                  <a:pt x="22" y="1"/>
                  <a:pt x="36" y="1"/>
                </a:cubicBezTo>
                <a:cubicBezTo>
                  <a:pt x="50" y="1"/>
                  <a:pt x="61" y="0"/>
                  <a:pt x="70" y="0"/>
                </a:cubicBezTo>
                <a:cubicBezTo>
                  <a:pt x="71" y="0"/>
                  <a:pt x="71" y="4"/>
                  <a:pt x="70" y="4"/>
                </a:cubicBezTo>
                <a:cubicBezTo>
                  <a:pt x="48" y="4"/>
                  <a:pt x="44" y="8"/>
                  <a:pt x="44" y="25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44" y="180"/>
                  <a:pt x="47" y="183"/>
                  <a:pt x="70" y="18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4" name="Freeform 9">
            <a:extLst>
              <a:ext uri="{FF2B5EF4-FFF2-40B4-BE49-F238E27FC236}">
                <a16:creationId xmlns="" xmlns:a16="http://schemas.microsoft.com/office/drawing/2014/main" id="{52E5EE55-D841-4108-8E12-6B5C786B72C9}"/>
              </a:ext>
            </a:extLst>
          </p:cNvPr>
          <p:cNvSpPr>
            <a:spLocks/>
          </p:cNvSpPr>
          <p:nvPr/>
        </p:nvSpPr>
        <p:spPr bwMode="auto">
          <a:xfrm>
            <a:off x="3838733" y="2273499"/>
            <a:ext cx="162879" cy="159722"/>
          </a:xfrm>
          <a:custGeom>
            <a:avLst/>
            <a:gdLst>
              <a:gd name="T0" fmla="*/ 196 w 198"/>
              <a:gd name="T1" fmla="*/ 4 h 191"/>
              <a:gd name="T2" fmla="*/ 173 w 198"/>
              <a:gd name="T3" fmla="*/ 32 h 191"/>
              <a:gd name="T4" fmla="*/ 173 w 198"/>
              <a:gd name="T5" fmla="*/ 190 h 191"/>
              <a:gd name="T6" fmla="*/ 170 w 198"/>
              <a:gd name="T7" fmla="*/ 190 h 191"/>
              <a:gd name="T8" fmla="*/ 35 w 198"/>
              <a:gd name="T9" fmla="*/ 25 h 191"/>
              <a:gd name="T10" fmla="*/ 30 w 198"/>
              <a:gd name="T11" fmla="*/ 19 h 191"/>
              <a:gd name="T12" fmla="*/ 30 w 198"/>
              <a:gd name="T13" fmla="*/ 156 h 191"/>
              <a:gd name="T14" fmla="*/ 53 w 198"/>
              <a:gd name="T15" fmla="*/ 183 h 191"/>
              <a:gd name="T16" fmla="*/ 53 w 198"/>
              <a:gd name="T17" fmla="*/ 186 h 191"/>
              <a:gd name="T18" fmla="*/ 27 w 198"/>
              <a:gd name="T19" fmla="*/ 186 h 191"/>
              <a:gd name="T20" fmla="*/ 1 w 198"/>
              <a:gd name="T21" fmla="*/ 186 h 191"/>
              <a:gd name="T22" fmla="*/ 1 w 198"/>
              <a:gd name="T23" fmla="*/ 183 h 191"/>
              <a:gd name="T24" fmla="*/ 23 w 198"/>
              <a:gd name="T25" fmla="*/ 156 h 191"/>
              <a:gd name="T26" fmla="*/ 23 w 198"/>
              <a:gd name="T27" fmla="*/ 13 h 191"/>
              <a:gd name="T28" fmla="*/ 2 w 198"/>
              <a:gd name="T29" fmla="*/ 4 h 191"/>
              <a:gd name="T30" fmla="*/ 2 w 198"/>
              <a:gd name="T31" fmla="*/ 0 h 191"/>
              <a:gd name="T32" fmla="*/ 22 w 198"/>
              <a:gd name="T33" fmla="*/ 1 h 191"/>
              <a:gd name="T34" fmla="*/ 35 w 198"/>
              <a:gd name="T35" fmla="*/ 0 h 191"/>
              <a:gd name="T36" fmla="*/ 49 w 198"/>
              <a:gd name="T37" fmla="*/ 16 h 191"/>
              <a:gd name="T38" fmla="*/ 167 w 198"/>
              <a:gd name="T39" fmla="*/ 162 h 191"/>
              <a:gd name="T40" fmla="*/ 167 w 198"/>
              <a:gd name="T41" fmla="*/ 32 h 191"/>
              <a:gd name="T42" fmla="*/ 145 w 198"/>
              <a:gd name="T43" fmla="*/ 4 h 191"/>
              <a:gd name="T44" fmla="*/ 145 w 198"/>
              <a:gd name="T45" fmla="*/ 0 h 191"/>
              <a:gd name="T46" fmla="*/ 170 w 198"/>
              <a:gd name="T47" fmla="*/ 1 h 191"/>
              <a:gd name="T48" fmla="*/ 196 w 198"/>
              <a:gd name="T49" fmla="*/ 0 h 191"/>
              <a:gd name="T50" fmla="*/ 196 w 198"/>
              <a:gd name="T51" fmla="*/ 4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98" h="191">
                <a:moveTo>
                  <a:pt x="196" y="4"/>
                </a:moveTo>
                <a:cubicBezTo>
                  <a:pt x="179" y="4"/>
                  <a:pt x="173" y="11"/>
                  <a:pt x="173" y="32"/>
                </a:cubicBezTo>
                <a:cubicBezTo>
                  <a:pt x="173" y="190"/>
                  <a:pt x="173" y="190"/>
                  <a:pt x="173" y="190"/>
                </a:cubicBezTo>
                <a:cubicBezTo>
                  <a:pt x="173" y="191"/>
                  <a:pt x="170" y="191"/>
                  <a:pt x="170" y="190"/>
                </a:cubicBezTo>
                <a:cubicBezTo>
                  <a:pt x="35" y="25"/>
                  <a:pt x="35" y="25"/>
                  <a:pt x="35" y="25"/>
                </a:cubicBezTo>
                <a:cubicBezTo>
                  <a:pt x="33" y="23"/>
                  <a:pt x="31" y="21"/>
                  <a:pt x="30" y="19"/>
                </a:cubicBezTo>
                <a:cubicBezTo>
                  <a:pt x="30" y="156"/>
                  <a:pt x="30" y="156"/>
                  <a:pt x="30" y="156"/>
                </a:cubicBezTo>
                <a:cubicBezTo>
                  <a:pt x="30" y="176"/>
                  <a:pt x="36" y="183"/>
                  <a:pt x="53" y="183"/>
                </a:cubicBezTo>
                <a:cubicBezTo>
                  <a:pt x="54" y="183"/>
                  <a:pt x="54" y="186"/>
                  <a:pt x="53" y="186"/>
                </a:cubicBezTo>
                <a:cubicBezTo>
                  <a:pt x="45" y="186"/>
                  <a:pt x="37" y="186"/>
                  <a:pt x="27" y="186"/>
                </a:cubicBezTo>
                <a:cubicBezTo>
                  <a:pt x="18" y="186"/>
                  <a:pt x="9" y="186"/>
                  <a:pt x="1" y="186"/>
                </a:cubicBezTo>
                <a:cubicBezTo>
                  <a:pt x="0" y="186"/>
                  <a:pt x="0" y="183"/>
                  <a:pt x="1" y="183"/>
                </a:cubicBezTo>
                <a:cubicBezTo>
                  <a:pt x="18" y="183"/>
                  <a:pt x="23" y="176"/>
                  <a:pt x="23" y="156"/>
                </a:cubicBezTo>
                <a:cubicBezTo>
                  <a:pt x="23" y="13"/>
                  <a:pt x="23" y="13"/>
                  <a:pt x="23" y="13"/>
                </a:cubicBezTo>
                <a:cubicBezTo>
                  <a:pt x="15" y="6"/>
                  <a:pt x="8" y="4"/>
                  <a:pt x="2" y="4"/>
                </a:cubicBezTo>
                <a:cubicBezTo>
                  <a:pt x="1" y="4"/>
                  <a:pt x="1" y="0"/>
                  <a:pt x="2" y="0"/>
                </a:cubicBezTo>
                <a:cubicBezTo>
                  <a:pt x="8" y="0"/>
                  <a:pt x="16" y="1"/>
                  <a:pt x="22" y="1"/>
                </a:cubicBezTo>
                <a:cubicBezTo>
                  <a:pt x="28" y="1"/>
                  <a:pt x="33" y="0"/>
                  <a:pt x="35" y="0"/>
                </a:cubicBezTo>
                <a:cubicBezTo>
                  <a:pt x="40" y="0"/>
                  <a:pt x="40" y="5"/>
                  <a:pt x="49" y="16"/>
                </a:cubicBezTo>
                <a:cubicBezTo>
                  <a:pt x="167" y="162"/>
                  <a:pt x="167" y="162"/>
                  <a:pt x="167" y="162"/>
                </a:cubicBezTo>
                <a:cubicBezTo>
                  <a:pt x="167" y="32"/>
                  <a:pt x="167" y="32"/>
                  <a:pt x="167" y="32"/>
                </a:cubicBezTo>
                <a:cubicBezTo>
                  <a:pt x="167" y="11"/>
                  <a:pt x="161" y="4"/>
                  <a:pt x="145" y="4"/>
                </a:cubicBezTo>
                <a:cubicBezTo>
                  <a:pt x="144" y="4"/>
                  <a:pt x="144" y="0"/>
                  <a:pt x="145" y="0"/>
                </a:cubicBezTo>
                <a:cubicBezTo>
                  <a:pt x="152" y="0"/>
                  <a:pt x="160" y="1"/>
                  <a:pt x="170" y="1"/>
                </a:cubicBezTo>
                <a:cubicBezTo>
                  <a:pt x="179" y="1"/>
                  <a:pt x="189" y="0"/>
                  <a:pt x="196" y="0"/>
                </a:cubicBezTo>
                <a:cubicBezTo>
                  <a:pt x="198" y="0"/>
                  <a:pt x="198" y="4"/>
                  <a:pt x="196" y="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5" name="Freeform 10">
            <a:extLst>
              <a:ext uri="{FF2B5EF4-FFF2-40B4-BE49-F238E27FC236}">
                <a16:creationId xmlns="" xmlns:a16="http://schemas.microsoft.com/office/drawing/2014/main" id="{D77E9975-7BB1-47AE-9347-A7E9F9EBF766}"/>
              </a:ext>
            </a:extLst>
          </p:cNvPr>
          <p:cNvSpPr>
            <a:spLocks/>
          </p:cNvSpPr>
          <p:nvPr/>
        </p:nvSpPr>
        <p:spPr bwMode="auto">
          <a:xfrm>
            <a:off x="4115880" y="2273499"/>
            <a:ext cx="58712" cy="155303"/>
          </a:xfrm>
          <a:custGeom>
            <a:avLst/>
            <a:gdLst>
              <a:gd name="T0" fmla="*/ 70 w 71"/>
              <a:gd name="T1" fmla="*/ 183 h 186"/>
              <a:gd name="T2" fmla="*/ 70 w 71"/>
              <a:gd name="T3" fmla="*/ 186 h 186"/>
              <a:gd name="T4" fmla="*/ 35 w 71"/>
              <a:gd name="T5" fmla="*/ 186 h 186"/>
              <a:gd name="T6" fmla="*/ 1 w 71"/>
              <a:gd name="T7" fmla="*/ 186 h 186"/>
              <a:gd name="T8" fmla="*/ 1 w 71"/>
              <a:gd name="T9" fmla="*/ 183 h 186"/>
              <a:gd name="T10" fmla="*/ 28 w 71"/>
              <a:gd name="T11" fmla="*/ 162 h 186"/>
              <a:gd name="T12" fmla="*/ 28 w 71"/>
              <a:gd name="T13" fmla="*/ 24 h 186"/>
              <a:gd name="T14" fmla="*/ 1 w 71"/>
              <a:gd name="T15" fmla="*/ 4 h 186"/>
              <a:gd name="T16" fmla="*/ 1 w 71"/>
              <a:gd name="T17" fmla="*/ 0 h 186"/>
              <a:gd name="T18" fmla="*/ 35 w 71"/>
              <a:gd name="T19" fmla="*/ 1 h 186"/>
              <a:gd name="T20" fmla="*/ 70 w 71"/>
              <a:gd name="T21" fmla="*/ 0 h 186"/>
              <a:gd name="T22" fmla="*/ 70 w 71"/>
              <a:gd name="T23" fmla="*/ 4 h 186"/>
              <a:gd name="T24" fmla="*/ 44 w 71"/>
              <a:gd name="T25" fmla="*/ 25 h 186"/>
              <a:gd name="T26" fmla="*/ 44 w 71"/>
              <a:gd name="T27" fmla="*/ 162 h 186"/>
              <a:gd name="T28" fmla="*/ 70 w 71"/>
              <a:gd name="T29" fmla="*/ 183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1" h="186">
                <a:moveTo>
                  <a:pt x="70" y="183"/>
                </a:moveTo>
                <a:cubicBezTo>
                  <a:pt x="71" y="183"/>
                  <a:pt x="71" y="186"/>
                  <a:pt x="70" y="186"/>
                </a:cubicBezTo>
                <a:cubicBezTo>
                  <a:pt x="61" y="186"/>
                  <a:pt x="49" y="186"/>
                  <a:pt x="35" y="186"/>
                </a:cubicBezTo>
                <a:cubicBezTo>
                  <a:pt x="22" y="186"/>
                  <a:pt x="10" y="186"/>
                  <a:pt x="1" y="186"/>
                </a:cubicBezTo>
                <a:cubicBezTo>
                  <a:pt x="0" y="186"/>
                  <a:pt x="0" y="183"/>
                  <a:pt x="1" y="183"/>
                </a:cubicBezTo>
                <a:cubicBezTo>
                  <a:pt x="23" y="183"/>
                  <a:pt x="28" y="180"/>
                  <a:pt x="28" y="162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7"/>
                  <a:pt x="23" y="4"/>
                  <a:pt x="1" y="4"/>
                </a:cubicBezTo>
                <a:cubicBezTo>
                  <a:pt x="0" y="4"/>
                  <a:pt x="0" y="0"/>
                  <a:pt x="1" y="0"/>
                </a:cubicBezTo>
                <a:cubicBezTo>
                  <a:pt x="10" y="0"/>
                  <a:pt x="22" y="1"/>
                  <a:pt x="35" y="1"/>
                </a:cubicBezTo>
                <a:cubicBezTo>
                  <a:pt x="49" y="1"/>
                  <a:pt x="61" y="0"/>
                  <a:pt x="70" y="0"/>
                </a:cubicBezTo>
                <a:cubicBezTo>
                  <a:pt x="71" y="0"/>
                  <a:pt x="71" y="4"/>
                  <a:pt x="70" y="4"/>
                </a:cubicBezTo>
                <a:cubicBezTo>
                  <a:pt x="48" y="4"/>
                  <a:pt x="44" y="8"/>
                  <a:pt x="44" y="25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44" y="180"/>
                  <a:pt x="47" y="183"/>
                  <a:pt x="70" y="18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6" name="Freeform 11">
            <a:extLst>
              <a:ext uri="{FF2B5EF4-FFF2-40B4-BE49-F238E27FC236}">
                <a16:creationId xmlns="" xmlns:a16="http://schemas.microsoft.com/office/drawing/2014/main" id="{954B532B-0C39-44E7-8D49-DD8B690FC250}"/>
              </a:ext>
            </a:extLst>
          </p:cNvPr>
          <p:cNvSpPr>
            <a:spLocks/>
          </p:cNvSpPr>
          <p:nvPr/>
        </p:nvSpPr>
        <p:spPr bwMode="auto">
          <a:xfrm>
            <a:off x="4293278" y="2265923"/>
            <a:ext cx="136364" cy="162879"/>
          </a:xfrm>
          <a:custGeom>
            <a:avLst/>
            <a:gdLst>
              <a:gd name="T0" fmla="*/ 4 w 166"/>
              <a:gd name="T1" fmla="*/ 55 h 195"/>
              <a:gd name="T2" fmla="*/ 0 w 166"/>
              <a:gd name="T3" fmla="*/ 55 h 195"/>
              <a:gd name="T4" fmla="*/ 4 w 166"/>
              <a:gd name="T5" fmla="*/ 3 h 195"/>
              <a:gd name="T6" fmla="*/ 8 w 166"/>
              <a:gd name="T7" fmla="*/ 3 h 195"/>
              <a:gd name="T8" fmla="*/ 24 w 166"/>
              <a:gd name="T9" fmla="*/ 9 h 195"/>
              <a:gd name="T10" fmla="*/ 83 w 166"/>
              <a:gd name="T11" fmla="*/ 10 h 195"/>
              <a:gd name="T12" fmla="*/ 141 w 166"/>
              <a:gd name="T13" fmla="*/ 9 h 195"/>
              <a:gd name="T14" fmla="*/ 163 w 166"/>
              <a:gd name="T15" fmla="*/ 2 h 195"/>
              <a:gd name="T16" fmla="*/ 166 w 166"/>
              <a:gd name="T17" fmla="*/ 2 h 195"/>
              <a:gd name="T18" fmla="*/ 164 w 166"/>
              <a:gd name="T19" fmla="*/ 55 h 195"/>
              <a:gd name="T20" fmla="*/ 160 w 166"/>
              <a:gd name="T21" fmla="*/ 55 h 195"/>
              <a:gd name="T22" fmla="*/ 124 w 166"/>
              <a:gd name="T23" fmla="*/ 14 h 195"/>
              <a:gd name="T24" fmla="*/ 92 w 166"/>
              <a:gd name="T25" fmla="*/ 34 h 195"/>
              <a:gd name="T26" fmla="*/ 92 w 166"/>
              <a:gd name="T27" fmla="*/ 171 h 195"/>
              <a:gd name="T28" fmla="*/ 122 w 166"/>
              <a:gd name="T29" fmla="*/ 192 h 195"/>
              <a:gd name="T30" fmla="*/ 122 w 166"/>
              <a:gd name="T31" fmla="*/ 195 h 195"/>
              <a:gd name="T32" fmla="*/ 83 w 166"/>
              <a:gd name="T33" fmla="*/ 195 h 195"/>
              <a:gd name="T34" fmla="*/ 45 w 166"/>
              <a:gd name="T35" fmla="*/ 195 h 195"/>
              <a:gd name="T36" fmla="*/ 45 w 166"/>
              <a:gd name="T37" fmla="*/ 192 h 195"/>
              <a:gd name="T38" fmla="*/ 76 w 166"/>
              <a:gd name="T39" fmla="*/ 171 h 195"/>
              <a:gd name="T40" fmla="*/ 76 w 166"/>
              <a:gd name="T41" fmla="*/ 33 h 195"/>
              <a:gd name="T42" fmla="*/ 43 w 166"/>
              <a:gd name="T43" fmla="*/ 14 h 195"/>
              <a:gd name="T44" fmla="*/ 4 w 166"/>
              <a:gd name="T45" fmla="*/ 5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6" h="195">
                <a:moveTo>
                  <a:pt x="4" y="55"/>
                </a:moveTo>
                <a:cubicBezTo>
                  <a:pt x="4" y="56"/>
                  <a:pt x="0" y="56"/>
                  <a:pt x="0" y="55"/>
                </a:cubicBezTo>
                <a:cubicBezTo>
                  <a:pt x="1" y="45"/>
                  <a:pt x="4" y="16"/>
                  <a:pt x="4" y="3"/>
                </a:cubicBezTo>
                <a:cubicBezTo>
                  <a:pt x="4" y="1"/>
                  <a:pt x="8" y="1"/>
                  <a:pt x="8" y="3"/>
                </a:cubicBezTo>
                <a:cubicBezTo>
                  <a:pt x="8" y="9"/>
                  <a:pt x="18" y="9"/>
                  <a:pt x="24" y="9"/>
                </a:cubicBezTo>
                <a:cubicBezTo>
                  <a:pt x="41" y="10"/>
                  <a:pt x="61" y="10"/>
                  <a:pt x="83" y="10"/>
                </a:cubicBezTo>
                <a:cubicBezTo>
                  <a:pt x="111" y="10"/>
                  <a:pt x="125" y="9"/>
                  <a:pt x="141" y="9"/>
                </a:cubicBezTo>
                <a:cubicBezTo>
                  <a:pt x="154" y="9"/>
                  <a:pt x="161" y="8"/>
                  <a:pt x="163" y="2"/>
                </a:cubicBezTo>
                <a:cubicBezTo>
                  <a:pt x="164" y="0"/>
                  <a:pt x="166" y="0"/>
                  <a:pt x="166" y="2"/>
                </a:cubicBezTo>
                <a:cubicBezTo>
                  <a:pt x="165" y="14"/>
                  <a:pt x="164" y="46"/>
                  <a:pt x="164" y="55"/>
                </a:cubicBezTo>
                <a:cubicBezTo>
                  <a:pt x="164" y="56"/>
                  <a:pt x="160" y="56"/>
                  <a:pt x="160" y="55"/>
                </a:cubicBezTo>
                <a:cubicBezTo>
                  <a:pt x="160" y="25"/>
                  <a:pt x="152" y="14"/>
                  <a:pt x="124" y="14"/>
                </a:cubicBezTo>
                <a:cubicBezTo>
                  <a:pt x="96" y="14"/>
                  <a:pt x="92" y="15"/>
                  <a:pt x="92" y="34"/>
                </a:cubicBezTo>
                <a:cubicBezTo>
                  <a:pt x="92" y="171"/>
                  <a:pt x="92" y="171"/>
                  <a:pt x="92" y="171"/>
                </a:cubicBezTo>
                <a:cubicBezTo>
                  <a:pt x="92" y="189"/>
                  <a:pt x="96" y="192"/>
                  <a:pt x="122" y="192"/>
                </a:cubicBezTo>
                <a:cubicBezTo>
                  <a:pt x="123" y="192"/>
                  <a:pt x="123" y="195"/>
                  <a:pt x="122" y="195"/>
                </a:cubicBezTo>
                <a:cubicBezTo>
                  <a:pt x="111" y="195"/>
                  <a:pt x="99" y="195"/>
                  <a:pt x="83" y="195"/>
                </a:cubicBezTo>
                <a:cubicBezTo>
                  <a:pt x="69" y="195"/>
                  <a:pt x="56" y="195"/>
                  <a:pt x="45" y="195"/>
                </a:cubicBezTo>
                <a:cubicBezTo>
                  <a:pt x="44" y="195"/>
                  <a:pt x="44" y="192"/>
                  <a:pt x="45" y="192"/>
                </a:cubicBezTo>
                <a:cubicBezTo>
                  <a:pt x="71" y="192"/>
                  <a:pt x="76" y="189"/>
                  <a:pt x="76" y="171"/>
                </a:cubicBezTo>
                <a:cubicBezTo>
                  <a:pt x="76" y="33"/>
                  <a:pt x="76" y="33"/>
                  <a:pt x="76" y="33"/>
                </a:cubicBezTo>
                <a:cubicBezTo>
                  <a:pt x="76" y="14"/>
                  <a:pt x="71" y="14"/>
                  <a:pt x="43" y="14"/>
                </a:cubicBezTo>
                <a:cubicBezTo>
                  <a:pt x="18" y="14"/>
                  <a:pt x="8" y="25"/>
                  <a:pt x="4" y="55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7" name="Freeform 12">
            <a:extLst>
              <a:ext uri="{FF2B5EF4-FFF2-40B4-BE49-F238E27FC236}">
                <a16:creationId xmlns="" xmlns:a16="http://schemas.microsoft.com/office/drawing/2014/main" id="{B4BDE753-333E-437A-9376-F9490E570687}"/>
              </a:ext>
            </a:extLst>
          </p:cNvPr>
          <p:cNvSpPr>
            <a:spLocks/>
          </p:cNvSpPr>
          <p:nvPr/>
        </p:nvSpPr>
        <p:spPr bwMode="auto">
          <a:xfrm>
            <a:off x="4547697" y="2273499"/>
            <a:ext cx="107954" cy="155303"/>
          </a:xfrm>
          <a:custGeom>
            <a:avLst/>
            <a:gdLst>
              <a:gd name="T0" fmla="*/ 131 w 131"/>
              <a:gd name="T1" fmla="*/ 143 h 186"/>
              <a:gd name="T2" fmla="*/ 128 w 131"/>
              <a:gd name="T3" fmla="*/ 182 h 186"/>
              <a:gd name="T4" fmla="*/ 124 w 131"/>
              <a:gd name="T5" fmla="*/ 186 h 186"/>
              <a:gd name="T6" fmla="*/ 1 w 131"/>
              <a:gd name="T7" fmla="*/ 186 h 186"/>
              <a:gd name="T8" fmla="*/ 1 w 131"/>
              <a:gd name="T9" fmla="*/ 183 h 186"/>
              <a:gd name="T10" fmla="*/ 27 w 131"/>
              <a:gd name="T11" fmla="*/ 162 h 186"/>
              <a:gd name="T12" fmla="*/ 27 w 131"/>
              <a:gd name="T13" fmla="*/ 24 h 186"/>
              <a:gd name="T14" fmla="*/ 1 w 131"/>
              <a:gd name="T15" fmla="*/ 4 h 186"/>
              <a:gd name="T16" fmla="*/ 1 w 131"/>
              <a:gd name="T17" fmla="*/ 0 h 186"/>
              <a:gd name="T18" fmla="*/ 119 w 131"/>
              <a:gd name="T19" fmla="*/ 0 h 186"/>
              <a:gd name="T20" fmla="*/ 121 w 131"/>
              <a:gd name="T21" fmla="*/ 3 h 186"/>
              <a:gd name="T22" fmla="*/ 122 w 131"/>
              <a:gd name="T23" fmla="*/ 39 h 186"/>
              <a:gd name="T24" fmla="*/ 119 w 131"/>
              <a:gd name="T25" fmla="*/ 39 h 186"/>
              <a:gd name="T26" fmla="*/ 89 w 131"/>
              <a:gd name="T27" fmla="*/ 6 h 186"/>
              <a:gd name="T28" fmla="*/ 69 w 131"/>
              <a:gd name="T29" fmla="*/ 6 h 186"/>
              <a:gd name="T30" fmla="*/ 43 w 131"/>
              <a:gd name="T31" fmla="*/ 26 h 186"/>
              <a:gd name="T32" fmla="*/ 43 w 131"/>
              <a:gd name="T33" fmla="*/ 87 h 186"/>
              <a:gd name="T34" fmla="*/ 82 w 131"/>
              <a:gd name="T35" fmla="*/ 87 h 186"/>
              <a:gd name="T36" fmla="*/ 107 w 131"/>
              <a:gd name="T37" fmla="*/ 66 h 186"/>
              <a:gd name="T38" fmla="*/ 110 w 131"/>
              <a:gd name="T39" fmla="*/ 66 h 186"/>
              <a:gd name="T40" fmla="*/ 110 w 131"/>
              <a:gd name="T41" fmla="*/ 90 h 186"/>
              <a:gd name="T42" fmla="*/ 111 w 131"/>
              <a:gd name="T43" fmla="*/ 117 h 186"/>
              <a:gd name="T44" fmla="*/ 107 w 131"/>
              <a:gd name="T45" fmla="*/ 117 h 186"/>
              <a:gd name="T46" fmla="*/ 81 w 131"/>
              <a:gd name="T47" fmla="*/ 92 h 186"/>
              <a:gd name="T48" fmla="*/ 43 w 131"/>
              <a:gd name="T49" fmla="*/ 92 h 186"/>
              <a:gd name="T50" fmla="*/ 43 w 131"/>
              <a:gd name="T51" fmla="*/ 161 h 186"/>
              <a:gd name="T52" fmla="*/ 69 w 131"/>
              <a:gd name="T53" fmla="*/ 181 h 186"/>
              <a:gd name="T54" fmla="*/ 96 w 131"/>
              <a:gd name="T55" fmla="*/ 181 h 186"/>
              <a:gd name="T56" fmla="*/ 127 w 131"/>
              <a:gd name="T57" fmla="*/ 143 h 186"/>
              <a:gd name="T58" fmla="*/ 131 w 131"/>
              <a:gd name="T59" fmla="*/ 143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1" h="186">
                <a:moveTo>
                  <a:pt x="131" y="143"/>
                </a:moveTo>
                <a:cubicBezTo>
                  <a:pt x="130" y="154"/>
                  <a:pt x="128" y="170"/>
                  <a:pt x="128" y="182"/>
                </a:cubicBezTo>
                <a:cubicBezTo>
                  <a:pt x="128" y="185"/>
                  <a:pt x="127" y="186"/>
                  <a:pt x="124" y="186"/>
                </a:cubicBezTo>
                <a:cubicBezTo>
                  <a:pt x="1" y="186"/>
                  <a:pt x="1" y="186"/>
                  <a:pt x="1" y="186"/>
                </a:cubicBezTo>
                <a:cubicBezTo>
                  <a:pt x="0" y="186"/>
                  <a:pt x="0" y="183"/>
                  <a:pt x="1" y="183"/>
                </a:cubicBezTo>
                <a:cubicBezTo>
                  <a:pt x="23" y="183"/>
                  <a:pt x="27" y="180"/>
                  <a:pt x="27" y="162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7"/>
                  <a:pt x="23" y="4"/>
                  <a:pt x="1" y="4"/>
                </a:cubicBezTo>
                <a:cubicBezTo>
                  <a:pt x="0" y="4"/>
                  <a:pt x="0" y="0"/>
                  <a:pt x="1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21" y="0"/>
                  <a:pt x="121" y="1"/>
                  <a:pt x="121" y="3"/>
                </a:cubicBezTo>
                <a:cubicBezTo>
                  <a:pt x="122" y="39"/>
                  <a:pt x="122" y="39"/>
                  <a:pt x="122" y="39"/>
                </a:cubicBezTo>
                <a:cubicBezTo>
                  <a:pt x="122" y="40"/>
                  <a:pt x="119" y="40"/>
                  <a:pt x="119" y="39"/>
                </a:cubicBezTo>
                <a:cubicBezTo>
                  <a:pt x="119" y="19"/>
                  <a:pt x="107" y="6"/>
                  <a:pt x="89" y="6"/>
                </a:cubicBezTo>
                <a:cubicBezTo>
                  <a:pt x="69" y="6"/>
                  <a:pt x="69" y="6"/>
                  <a:pt x="69" y="6"/>
                </a:cubicBezTo>
                <a:cubicBezTo>
                  <a:pt x="47" y="6"/>
                  <a:pt x="43" y="9"/>
                  <a:pt x="43" y="26"/>
                </a:cubicBezTo>
                <a:cubicBezTo>
                  <a:pt x="43" y="87"/>
                  <a:pt x="43" y="87"/>
                  <a:pt x="43" y="87"/>
                </a:cubicBezTo>
                <a:cubicBezTo>
                  <a:pt x="82" y="87"/>
                  <a:pt x="82" y="87"/>
                  <a:pt x="82" y="87"/>
                </a:cubicBezTo>
                <a:cubicBezTo>
                  <a:pt x="100" y="87"/>
                  <a:pt x="107" y="81"/>
                  <a:pt x="107" y="66"/>
                </a:cubicBezTo>
                <a:cubicBezTo>
                  <a:pt x="107" y="65"/>
                  <a:pt x="110" y="65"/>
                  <a:pt x="110" y="66"/>
                </a:cubicBezTo>
                <a:cubicBezTo>
                  <a:pt x="110" y="78"/>
                  <a:pt x="110" y="83"/>
                  <a:pt x="110" y="90"/>
                </a:cubicBezTo>
                <a:cubicBezTo>
                  <a:pt x="110" y="99"/>
                  <a:pt x="111" y="107"/>
                  <a:pt x="111" y="117"/>
                </a:cubicBezTo>
                <a:cubicBezTo>
                  <a:pt x="111" y="117"/>
                  <a:pt x="107" y="117"/>
                  <a:pt x="107" y="117"/>
                </a:cubicBezTo>
                <a:cubicBezTo>
                  <a:pt x="107" y="99"/>
                  <a:pt x="100" y="92"/>
                  <a:pt x="81" y="92"/>
                </a:cubicBezTo>
                <a:cubicBezTo>
                  <a:pt x="43" y="92"/>
                  <a:pt x="43" y="92"/>
                  <a:pt x="43" y="92"/>
                </a:cubicBezTo>
                <a:cubicBezTo>
                  <a:pt x="43" y="161"/>
                  <a:pt x="43" y="161"/>
                  <a:pt x="43" y="161"/>
                </a:cubicBezTo>
                <a:cubicBezTo>
                  <a:pt x="43" y="178"/>
                  <a:pt x="47" y="181"/>
                  <a:pt x="69" y="181"/>
                </a:cubicBezTo>
                <a:cubicBezTo>
                  <a:pt x="96" y="181"/>
                  <a:pt x="96" y="181"/>
                  <a:pt x="96" y="181"/>
                </a:cubicBezTo>
                <a:cubicBezTo>
                  <a:pt x="112" y="181"/>
                  <a:pt x="125" y="166"/>
                  <a:pt x="127" y="143"/>
                </a:cubicBezTo>
                <a:cubicBezTo>
                  <a:pt x="127" y="142"/>
                  <a:pt x="131" y="142"/>
                  <a:pt x="131" y="14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8" name="Freeform 13">
            <a:extLst>
              <a:ext uri="{FF2B5EF4-FFF2-40B4-BE49-F238E27FC236}">
                <a16:creationId xmlns="" xmlns:a16="http://schemas.microsoft.com/office/drawing/2014/main" id="{CAE14D12-5D70-4AD1-A298-5973D97A6F25}"/>
              </a:ext>
            </a:extLst>
          </p:cNvPr>
          <p:cNvSpPr>
            <a:spLocks noEditPoints="1"/>
          </p:cNvSpPr>
          <p:nvPr/>
        </p:nvSpPr>
        <p:spPr bwMode="auto">
          <a:xfrm>
            <a:off x="4920172" y="2270342"/>
            <a:ext cx="172980" cy="158460"/>
          </a:xfrm>
          <a:custGeom>
            <a:avLst/>
            <a:gdLst>
              <a:gd name="T0" fmla="*/ 208 w 210"/>
              <a:gd name="T1" fmla="*/ 190 h 190"/>
              <a:gd name="T2" fmla="*/ 174 w 210"/>
              <a:gd name="T3" fmla="*/ 189 h 190"/>
              <a:gd name="T4" fmla="*/ 144 w 210"/>
              <a:gd name="T5" fmla="*/ 190 h 190"/>
              <a:gd name="T6" fmla="*/ 144 w 210"/>
              <a:gd name="T7" fmla="*/ 187 h 190"/>
              <a:gd name="T8" fmla="*/ 163 w 210"/>
              <a:gd name="T9" fmla="*/ 165 h 190"/>
              <a:gd name="T10" fmla="*/ 128 w 210"/>
              <a:gd name="T11" fmla="*/ 90 h 190"/>
              <a:gd name="T12" fmla="*/ 71 w 210"/>
              <a:gd name="T13" fmla="*/ 90 h 190"/>
              <a:gd name="T14" fmla="*/ 44 w 210"/>
              <a:gd name="T15" fmla="*/ 154 h 190"/>
              <a:gd name="T16" fmla="*/ 69 w 210"/>
              <a:gd name="T17" fmla="*/ 187 h 190"/>
              <a:gd name="T18" fmla="*/ 69 w 210"/>
              <a:gd name="T19" fmla="*/ 190 h 190"/>
              <a:gd name="T20" fmla="*/ 34 w 210"/>
              <a:gd name="T21" fmla="*/ 189 h 190"/>
              <a:gd name="T22" fmla="*/ 2 w 210"/>
              <a:gd name="T23" fmla="*/ 190 h 190"/>
              <a:gd name="T24" fmla="*/ 2 w 210"/>
              <a:gd name="T25" fmla="*/ 187 h 190"/>
              <a:gd name="T26" fmla="*/ 38 w 210"/>
              <a:gd name="T27" fmla="*/ 151 h 190"/>
              <a:gd name="T28" fmla="*/ 101 w 210"/>
              <a:gd name="T29" fmla="*/ 1 h 190"/>
              <a:gd name="T30" fmla="*/ 104 w 210"/>
              <a:gd name="T31" fmla="*/ 1 h 190"/>
              <a:gd name="T32" fmla="*/ 173 w 210"/>
              <a:gd name="T33" fmla="*/ 150 h 190"/>
              <a:gd name="T34" fmla="*/ 208 w 210"/>
              <a:gd name="T35" fmla="*/ 187 h 190"/>
              <a:gd name="T36" fmla="*/ 208 w 210"/>
              <a:gd name="T37" fmla="*/ 190 h 190"/>
              <a:gd name="T38" fmla="*/ 125 w 210"/>
              <a:gd name="T39" fmla="*/ 84 h 190"/>
              <a:gd name="T40" fmla="*/ 98 w 210"/>
              <a:gd name="T41" fmla="*/ 25 h 190"/>
              <a:gd name="T42" fmla="*/ 73 w 210"/>
              <a:gd name="T43" fmla="*/ 84 h 190"/>
              <a:gd name="T44" fmla="*/ 125 w 210"/>
              <a:gd name="T45" fmla="*/ 84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10" h="190">
                <a:moveTo>
                  <a:pt x="208" y="190"/>
                </a:moveTo>
                <a:cubicBezTo>
                  <a:pt x="197" y="190"/>
                  <a:pt x="185" y="189"/>
                  <a:pt x="174" y="189"/>
                </a:cubicBezTo>
                <a:cubicBezTo>
                  <a:pt x="162" y="189"/>
                  <a:pt x="154" y="190"/>
                  <a:pt x="144" y="190"/>
                </a:cubicBezTo>
                <a:cubicBezTo>
                  <a:pt x="142" y="190"/>
                  <a:pt x="142" y="187"/>
                  <a:pt x="144" y="187"/>
                </a:cubicBezTo>
                <a:cubicBezTo>
                  <a:pt x="166" y="187"/>
                  <a:pt x="171" y="182"/>
                  <a:pt x="163" y="165"/>
                </a:cubicBezTo>
                <a:cubicBezTo>
                  <a:pt x="128" y="90"/>
                  <a:pt x="128" y="90"/>
                  <a:pt x="128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34" y="178"/>
                  <a:pt x="42" y="187"/>
                  <a:pt x="69" y="187"/>
                </a:cubicBezTo>
                <a:cubicBezTo>
                  <a:pt x="71" y="187"/>
                  <a:pt x="71" y="190"/>
                  <a:pt x="69" y="190"/>
                </a:cubicBezTo>
                <a:cubicBezTo>
                  <a:pt x="57" y="190"/>
                  <a:pt x="49" y="189"/>
                  <a:pt x="34" y="189"/>
                </a:cubicBezTo>
                <a:cubicBezTo>
                  <a:pt x="20" y="189"/>
                  <a:pt x="14" y="190"/>
                  <a:pt x="2" y="190"/>
                </a:cubicBezTo>
                <a:cubicBezTo>
                  <a:pt x="0" y="190"/>
                  <a:pt x="0" y="187"/>
                  <a:pt x="2" y="187"/>
                </a:cubicBezTo>
                <a:cubicBezTo>
                  <a:pt x="18" y="187"/>
                  <a:pt x="26" y="180"/>
                  <a:pt x="38" y="151"/>
                </a:cubicBezTo>
                <a:cubicBezTo>
                  <a:pt x="101" y="1"/>
                  <a:pt x="101" y="1"/>
                  <a:pt x="101" y="1"/>
                </a:cubicBezTo>
                <a:cubicBezTo>
                  <a:pt x="101" y="0"/>
                  <a:pt x="104" y="0"/>
                  <a:pt x="104" y="1"/>
                </a:cubicBezTo>
                <a:cubicBezTo>
                  <a:pt x="173" y="150"/>
                  <a:pt x="173" y="150"/>
                  <a:pt x="173" y="150"/>
                </a:cubicBezTo>
                <a:cubicBezTo>
                  <a:pt x="187" y="180"/>
                  <a:pt x="195" y="187"/>
                  <a:pt x="208" y="187"/>
                </a:cubicBezTo>
                <a:cubicBezTo>
                  <a:pt x="210" y="187"/>
                  <a:pt x="210" y="190"/>
                  <a:pt x="208" y="190"/>
                </a:cubicBezTo>
                <a:close/>
                <a:moveTo>
                  <a:pt x="125" y="84"/>
                </a:moveTo>
                <a:cubicBezTo>
                  <a:pt x="98" y="25"/>
                  <a:pt x="98" y="25"/>
                  <a:pt x="98" y="25"/>
                </a:cubicBezTo>
                <a:cubicBezTo>
                  <a:pt x="73" y="84"/>
                  <a:pt x="73" y="84"/>
                  <a:pt x="73" y="84"/>
                </a:cubicBezTo>
                <a:lnTo>
                  <a:pt x="125" y="84"/>
                </a:lnTo>
                <a:close/>
              </a:path>
            </a:pathLst>
          </a:custGeom>
          <a:solidFill>
            <a:srgbClr val="EE3A4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" name="Freeform 14">
            <a:extLst>
              <a:ext uri="{FF2B5EF4-FFF2-40B4-BE49-F238E27FC236}">
                <a16:creationId xmlns="" xmlns:a16="http://schemas.microsoft.com/office/drawing/2014/main" id="{10FF8094-E103-4F4F-B93E-A4496EC2D589}"/>
              </a:ext>
            </a:extLst>
          </p:cNvPr>
          <p:cNvSpPr>
            <a:spLocks/>
          </p:cNvSpPr>
          <p:nvPr/>
        </p:nvSpPr>
        <p:spPr bwMode="auto">
          <a:xfrm>
            <a:off x="5200475" y="2270974"/>
            <a:ext cx="141414" cy="160985"/>
          </a:xfrm>
          <a:custGeom>
            <a:avLst/>
            <a:gdLst>
              <a:gd name="T0" fmla="*/ 161 w 172"/>
              <a:gd name="T1" fmla="*/ 11 h 193"/>
              <a:gd name="T2" fmla="*/ 165 w 172"/>
              <a:gd name="T3" fmla="*/ 18 h 193"/>
              <a:gd name="T4" fmla="*/ 169 w 172"/>
              <a:gd name="T5" fmla="*/ 50 h 193"/>
              <a:gd name="T6" fmla="*/ 165 w 172"/>
              <a:gd name="T7" fmla="*/ 50 h 193"/>
              <a:gd name="T8" fmla="*/ 96 w 172"/>
              <a:gd name="T9" fmla="*/ 6 h 193"/>
              <a:gd name="T10" fmla="*/ 18 w 172"/>
              <a:gd name="T11" fmla="*/ 86 h 193"/>
              <a:gd name="T12" fmla="*/ 107 w 172"/>
              <a:gd name="T13" fmla="*/ 189 h 193"/>
              <a:gd name="T14" fmla="*/ 168 w 172"/>
              <a:gd name="T15" fmla="*/ 142 h 193"/>
              <a:gd name="T16" fmla="*/ 172 w 172"/>
              <a:gd name="T17" fmla="*/ 143 h 193"/>
              <a:gd name="T18" fmla="*/ 167 w 172"/>
              <a:gd name="T19" fmla="*/ 175 h 193"/>
              <a:gd name="T20" fmla="*/ 163 w 172"/>
              <a:gd name="T21" fmla="*/ 181 h 193"/>
              <a:gd name="T22" fmla="*/ 106 w 172"/>
              <a:gd name="T23" fmla="*/ 193 h 193"/>
              <a:gd name="T24" fmla="*/ 0 w 172"/>
              <a:gd name="T25" fmla="*/ 94 h 193"/>
              <a:gd name="T26" fmla="*/ 108 w 172"/>
              <a:gd name="T27" fmla="*/ 0 h 193"/>
              <a:gd name="T28" fmla="*/ 161 w 172"/>
              <a:gd name="T29" fmla="*/ 1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2" h="193">
                <a:moveTo>
                  <a:pt x="161" y="11"/>
                </a:moveTo>
                <a:cubicBezTo>
                  <a:pt x="164" y="13"/>
                  <a:pt x="165" y="14"/>
                  <a:pt x="165" y="18"/>
                </a:cubicBezTo>
                <a:cubicBezTo>
                  <a:pt x="169" y="50"/>
                  <a:pt x="169" y="50"/>
                  <a:pt x="169" y="50"/>
                </a:cubicBezTo>
                <a:cubicBezTo>
                  <a:pt x="169" y="50"/>
                  <a:pt x="166" y="51"/>
                  <a:pt x="165" y="50"/>
                </a:cubicBezTo>
                <a:cubicBezTo>
                  <a:pt x="157" y="18"/>
                  <a:pt x="130" y="6"/>
                  <a:pt x="96" y="6"/>
                </a:cubicBezTo>
                <a:cubicBezTo>
                  <a:pt x="49" y="6"/>
                  <a:pt x="18" y="38"/>
                  <a:pt x="18" y="86"/>
                </a:cubicBezTo>
                <a:cubicBezTo>
                  <a:pt x="18" y="144"/>
                  <a:pt x="59" y="189"/>
                  <a:pt x="107" y="189"/>
                </a:cubicBezTo>
                <a:cubicBezTo>
                  <a:pt x="135" y="189"/>
                  <a:pt x="158" y="175"/>
                  <a:pt x="168" y="142"/>
                </a:cubicBezTo>
                <a:cubicBezTo>
                  <a:pt x="168" y="141"/>
                  <a:pt x="172" y="142"/>
                  <a:pt x="172" y="143"/>
                </a:cubicBezTo>
                <a:cubicBezTo>
                  <a:pt x="167" y="175"/>
                  <a:pt x="167" y="175"/>
                  <a:pt x="167" y="175"/>
                </a:cubicBezTo>
                <a:cubicBezTo>
                  <a:pt x="166" y="179"/>
                  <a:pt x="166" y="180"/>
                  <a:pt x="163" y="181"/>
                </a:cubicBezTo>
                <a:cubicBezTo>
                  <a:pt x="144" y="190"/>
                  <a:pt x="125" y="193"/>
                  <a:pt x="106" y="193"/>
                </a:cubicBezTo>
                <a:cubicBezTo>
                  <a:pt x="30" y="193"/>
                  <a:pt x="0" y="141"/>
                  <a:pt x="0" y="94"/>
                </a:cubicBezTo>
                <a:cubicBezTo>
                  <a:pt x="0" y="38"/>
                  <a:pt x="52" y="0"/>
                  <a:pt x="108" y="0"/>
                </a:cubicBezTo>
                <a:cubicBezTo>
                  <a:pt x="127" y="0"/>
                  <a:pt x="149" y="4"/>
                  <a:pt x="161" y="11"/>
                </a:cubicBezTo>
                <a:close/>
              </a:path>
            </a:pathLst>
          </a:custGeom>
          <a:solidFill>
            <a:srgbClr val="EE3A4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0" name="Freeform 15">
            <a:extLst>
              <a:ext uri="{FF2B5EF4-FFF2-40B4-BE49-F238E27FC236}">
                <a16:creationId xmlns="" xmlns:a16="http://schemas.microsoft.com/office/drawing/2014/main" id="{5CDAB53C-29D9-4081-ADA4-197FADD04FDF}"/>
              </a:ext>
            </a:extLst>
          </p:cNvPr>
          <p:cNvSpPr>
            <a:spLocks/>
          </p:cNvSpPr>
          <p:nvPr/>
        </p:nvSpPr>
        <p:spPr bwMode="auto">
          <a:xfrm>
            <a:off x="5462469" y="2270974"/>
            <a:ext cx="141414" cy="160985"/>
          </a:xfrm>
          <a:custGeom>
            <a:avLst/>
            <a:gdLst>
              <a:gd name="T0" fmla="*/ 162 w 172"/>
              <a:gd name="T1" fmla="*/ 11 h 193"/>
              <a:gd name="T2" fmla="*/ 166 w 172"/>
              <a:gd name="T3" fmla="*/ 18 h 193"/>
              <a:gd name="T4" fmla="*/ 169 w 172"/>
              <a:gd name="T5" fmla="*/ 50 h 193"/>
              <a:gd name="T6" fmla="*/ 166 w 172"/>
              <a:gd name="T7" fmla="*/ 50 h 193"/>
              <a:gd name="T8" fmla="*/ 97 w 172"/>
              <a:gd name="T9" fmla="*/ 6 h 193"/>
              <a:gd name="T10" fmla="*/ 19 w 172"/>
              <a:gd name="T11" fmla="*/ 86 h 193"/>
              <a:gd name="T12" fmla="*/ 107 w 172"/>
              <a:gd name="T13" fmla="*/ 189 h 193"/>
              <a:gd name="T14" fmla="*/ 168 w 172"/>
              <a:gd name="T15" fmla="*/ 142 h 193"/>
              <a:gd name="T16" fmla="*/ 172 w 172"/>
              <a:gd name="T17" fmla="*/ 143 h 193"/>
              <a:gd name="T18" fmla="*/ 168 w 172"/>
              <a:gd name="T19" fmla="*/ 175 h 193"/>
              <a:gd name="T20" fmla="*/ 163 w 172"/>
              <a:gd name="T21" fmla="*/ 181 h 193"/>
              <a:gd name="T22" fmla="*/ 106 w 172"/>
              <a:gd name="T23" fmla="*/ 193 h 193"/>
              <a:gd name="T24" fmla="*/ 0 w 172"/>
              <a:gd name="T25" fmla="*/ 94 h 193"/>
              <a:gd name="T26" fmla="*/ 109 w 172"/>
              <a:gd name="T27" fmla="*/ 0 h 193"/>
              <a:gd name="T28" fmla="*/ 162 w 172"/>
              <a:gd name="T29" fmla="*/ 1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2" h="193">
                <a:moveTo>
                  <a:pt x="162" y="11"/>
                </a:moveTo>
                <a:cubicBezTo>
                  <a:pt x="165" y="13"/>
                  <a:pt x="166" y="14"/>
                  <a:pt x="166" y="18"/>
                </a:cubicBezTo>
                <a:cubicBezTo>
                  <a:pt x="169" y="50"/>
                  <a:pt x="169" y="50"/>
                  <a:pt x="169" y="50"/>
                </a:cubicBezTo>
                <a:cubicBezTo>
                  <a:pt x="169" y="50"/>
                  <a:pt x="166" y="51"/>
                  <a:pt x="166" y="50"/>
                </a:cubicBezTo>
                <a:cubicBezTo>
                  <a:pt x="158" y="18"/>
                  <a:pt x="131" y="6"/>
                  <a:pt x="97" y="6"/>
                </a:cubicBezTo>
                <a:cubicBezTo>
                  <a:pt x="50" y="6"/>
                  <a:pt x="19" y="38"/>
                  <a:pt x="19" y="86"/>
                </a:cubicBezTo>
                <a:cubicBezTo>
                  <a:pt x="19" y="144"/>
                  <a:pt x="60" y="189"/>
                  <a:pt x="107" y="189"/>
                </a:cubicBezTo>
                <a:cubicBezTo>
                  <a:pt x="135" y="189"/>
                  <a:pt x="158" y="175"/>
                  <a:pt x="168" y="142"/>
                </a:cubicBezTo>
                <a:cubicBezTo>
                  <a:pt x="169" y="141"/>
                  <a:pt x="172" y="142"/>
                  <a:pt x="172" y="143"/>
                </a:cubicBezTo>
                <a:cubicBezTo>
                  <a:pt x="168" y="175"/>
                  <a:pt x="168" y="175"/>
                  <a:pt x="168" y="175"/>
                </a:cubicBezTo>
                <a:cubicBezTo>
                  <a:pt x="167" y="179"/>
                  <a:pt x="167" y="180"/>
                  <a:pt x="163" y="181"/>
                </a:cubicBezTo>
                <a:cubicBezTo>
                  <a:pt x="144" y="190"/>
                  <a:pt x="125" y="193"/>
                  <a:pt x="106" y="193"/>
                </a:cubicBezTo>
                <a:cubicBezTo>
                  <a:pt x="31" y="193"/>
                  <a:pt x="0" y="141"/>
                  <a:pt x="0" y="94"/>
                </a:cubicBezTo>
                <a:cubicBezTo>
                  <a:pt x="0" y="38"/>
                  <a:pt x="53" y="0"/>
                  <a:pt x="109" y="0"/>
                </a:cubicBezTo>
                <a:cubicBezTo>
                  <a:pt x="127" y="0"/>
                  <a:pt x="149" y="4"/>
                  <a:pt x="162" y="1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1" name="Freeform 16">
            <a:extLst>
              <a:ext uri="{FF2B5EF4-FFF2-40B4-BE49-F238E27FC236}">
                <a16:creationId xmlns="" xmlns:a16="http://schemas.microsoft.com/office/drawing/2014/main" id="{38BF7616-E3DE-441B-82AE-DBADBFA559C4}"/>
              </a:ext>
            </a:extLst>
          </p:cNvPr>
          <p:cNvSpPr>
            <a:spLocks/>
          </p:cNvSpPr>
          <p:nvPr/>
        </p:nvSpPr>
        <p:spPr bwMode="auto">
          <a:xfrm>
            <a:off x="5718782" y="2273499"/>
            <a:ext cx="159722" cy="158460"/>
          </a:xfrm>
          <a:custGeom>
            <a:avLst/>
            <a:gdLst>
              <a:gd name="T0" fmla="*/ 137 w 194"/>
              <a:gd name="T1" fmla="*/ 4 h 190"/>
              <a:gd name="T2" fmla="*/ 137 w 194"/>
              <a:gd name="T3" fmla="*/ 0 h 190"/>
              <a:gd name="T4" fmla="*/ 166 w 194"/>
              <a:gd name="T5" fmla="*/ 1 h 190"/>
              <a:gd name="T6" fmla="*/ 193 w 194"/>
              <a:gd name="T7" fmla="*/ 0 h 190"/>
              <a:gd name="T8" fmla="*/ 193 w 194"/>
              <a:gd name="T9" fmla="*/ 4 h 190"/>
              <a:gd name="T10" fmla="*/ 169 w 194"/>
              <a:gd name="T11" fmla="*/ 32 h 190"/>
              <a:gd name="T12" fmla="*/ 169 w 194"/>
              <a:gd name="T13" fmla="*/ 117 h 190"/>
              <a:gd name="T14" fmla="*/ 100 w 194"/>
              <a:gd name="T15" fmla="*/ 190 h 190"/>
              <a:gd name="T16" fmla="*/ 27 w 194"/>
              <a:gd name="T17" fmla="*/ 119 h 190"/>
              <a:gd name="T18" fmla="*/ 27 w 194"/>
              <a:gd name="T19" fmla="*/ 24 h 190"/>
              <a:gd name="T20" fmla="*/ 1 w 194"/>
              <a:gd name="T21" fmla="*/ 4 h 190"/>
              <a:gd name="T22" fmla="*/ 1 w 194"/>
              <a:gd name="T23" fmla="*/ 0 h 190"/>
              <a:gd name="T24" fmla="*/ 35 w 194"/>
              <a:gd name="T25" fmla="*/ 1 h 190"/>
              <a:gd name="T26" fmla="*/ 69 w 194"/>
              <a:gd name="T27" fmla="*/ 0 h 190"/>
              <a:gd name="T28" fmla="*/ 69 w 194"/>
              <a:gd name="T29" fmla="*/ 4 h 190"/>
              <a:gd name="T30" fmla="*/ 43 w 194"/>
              <a:gd name="T31" fmla="*/ 25 h 190"/>
              <a:gd name="T32" fmla="*/ 43 w 194"/>
              <a:gd name="T33" fmla="*/ 109 h 190"/>
              <a:gd name="T34" fmla="*/ 105 w 194"/>
              <a:gd name="T35" fmla="*/ 182 h 190"/>
              <a:gd name="T36" fmla="*/ 163 w 194"/>
              <a:gd name="T37" fmla="*/ 117 h 190"/>
              <a:gd name="T38" fmla="*/ 163 w 194"/>
              <a:gd name="T39" fmla="*/ 32 h 190"/>
              <a:gd name="T40" fmla="*/ 137 w 194"/>
              <a:gd name="T41" fmla="*/ 4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4" h="190">
                <a:moveTo>
                  <a:pt x="137" y="4"/>
                </a:moveTo>
                <a:cubicBezTo>
                  <a:pt x="136" y="4"/>
                  <a:pt x="136" y="0"/>
                  <a:pt x="137" y="0"/>
                </a:cubicBezTo>
                <a:cubicBezTo>
                  <a:pt x="146" y="0"/>
                  <a:pt x="155" y="1"/>
                  <a:pt x="166" y="1"/>
                </a:cubicBezTo>
                <a:cubicBezTo>
                  <a:pt x="175" y="1"/>
                  <a:pt x="185" y="0"/>
                  <a:pt x="193" y="0"/>
                </a:cubicBezTo>
                <a:cubicBezTo>
                  <a:pt x="194" y="0"/>
                  <a:pt x="194" y="4"/>
                  <a:pt x="193" y="4"/>
                </a:cubicBezTo>
                <a:cubicBezTo>
                  <a:pt x="177" y="4"/>
                  <a:pt x="169" y="13"/>
                  <a:pt x="169" y="32"/>
                </a:cubicBezTo>
                <a:cubicBezTo>
                  <a:pt x="169" y="117"/>
                  <a:pt x="169" y="117"/>
                  <a:pt x="169" y="117"/>
                </a:cubicBezTo>
                <a:cubicBezTo>
                  <a:pt x="169" y="164"/>
                  <a:pt x="141" y="190"/>
                  <a:pt x="100" y="190"/>
                </a:cubicBezTo>
                <a:cubicBezTo>
                  <a:pt x="55" y="190"/>
                  <a:pt x="27" y="162"/>
                  <a:pt x="27" y="119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7"/>
                  <a:pt x="23" y="4"/>
                  <a:pt x="1" y="4"/>
                </a:cubicBezTo>
                <a:cubicBezTo>
                  <a:pt x="0" y="4"/>
                  <a:pt x="0" y="0"/>
                  <a:pt x="1" y="0"/>
                </a:cubicBezTo>
                <a:cubicBezTo>
                  <a:pt x="10" y="0"/>
                  <a:pt x="22" y="1"/>
                  <a:pt x="35" y="1"/>
                </a:cubicBezTo>
                <a:cubicBezTo>
                  <a:pt x="48" y="1"/>
                  <a:pt x="60" y="0"/>
                  <a:pt x="69" y="0"/>
                </a:cubicBezTo>
                <a:cubicBezTo>
                  <a:pt x="70" y="0"/>
                  <a:pt x="70" y="4"/>
                  <a:pt x="69" y="4"/>
                </a:cubicBezTo>
                <a:cubicBezTo>
                  <a:pt x="46" y="4"/>
                  <a:pt x="43" y="8"/>
                  <a:pt x="43" y="25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43" y="156"/>
                  <a:pt x="66" y="182"/>
                  <a:pt x="105" y="182"/>
                </a:cubicBezTo>
                <a:cubicBezTo>
                  <a:pt x="141" y="182"/>
                  <a:pt x="163" y="157"/>
                  <a:pt x="163" y="117"/>
                </a:cubicBezTo>
                <a:cubicBezTo>
                  <a:pt x="163" y="32"/>
                  <a:pt x="163" y="32"/>
                  <a:pt x="163" y="32"/>
                </a:cubicBezTo>
                <a:cubicBezTo>
                  <a:pt x="163" y="13"/>
                  <a:pt x="154" y="4"/>
                  <a:pt x="137" y="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2" name="Freeform 17">
            <a:extLst>
              <a:ext uri="{FF2B5EF4-FFF2-40B4-BE49-F238E27FC236}">
                <a16:creationId xmlns="" xmlns:a16="http://schemas.microsoft.com/office/drawing/2014/main" id="{A837506A-82E0-4F9A-BCB3-CF8C26FF0AC6}"/>
              </a:ext>
            </a:extLst>
          </p:cNvPr>
          <p:cNvSpPr>
            <a:spLocks noEditPoints="1"/>
          </p:cNvSpPr>
          <p:nvPr/>
        </p:nvSpPr>
        <p:spPr bwMode="auto">
          <a:xfrm>
            <a:off x="5991509" y="2272867"/>
            <a:ext cx="157197" cy="155934"/>
          </a:xfrm>
          <a:custGeom>
            <a:avLst/>
            <a:gdLst>
              <a:gd name="T0" fmla="*/ 189 w 191"/>
              <a:gd name="T1" fmla="*/ 187 h 187"/>
              <a:gd name="T2" fmla="*/ 155 w 191"/>
              <a:gd name="T3" fmla="*/ 187 h 187"/>
              <a:gd name="T4" fmla="*/ 75 w 191"/>
              <a:gd name="T5" fmla="*/ 90 h 187"/>
              <a:gd name="T6" fmla="*/ 57 w 191"/>
              <a:gd name="T7" fmla="*/ 93 h 187"/>
              <a:gd name="T8" fmla="*/ 44 w 191"/>
              <a:gd name="T9" fmla="*/ 92 h 187"/>
              <a:gd name="T10" fmla="*/ 44 w 191"/>
              <a:gd name="T11" fmla="*/ 163 h 187"/>
              <a:gd name="T12" fmla="*/ 70 w 191"/>
              <a:gd name="T13" fmla="*/ 184 h 187"/>
              <a:gd name="T14" fmla="*/ 70 w 191"/>
              <a:gd name="T15" fmla="*/ 187 h 187"/>
              <a:gd name="T16" fmla="*/ 36 w 191"/>
              <a:gd name="T17" fmla="*/ 187 h 187"/>
              <a:gd name="T18" fmla="*/ 1 w 191"/>
              <a:gd name="T19" fmla="*/ 187 h 187"/>
              <a:gd name="T20" fmla="*/ 1 w 191"/>
              <a:gd name="T21" fmla="*/ 184 h 187"/>
              <a:gd name="T22" fmla="*/ 28 w 191"/>
              <a:gd name="T23" fmla="*/ 163 h 187"/>
              <a:gd name="T24" fmla="*/ 28 w 191"/>
              <a:gd name="T25" fmla="*/ 25 h 187"/>
              <a:gd name="T26" fmla="*/ 2 w 191"/>
              <a:gd name="T27" fmla="*/ 5 h 187"/>
              <a:gd name="T28" fmla="*/ 2 w 191"/>
              <a:gd name="T29" fmla="*/ 1 h 187"/>
              <a:gd name="T30" fmla="*/ 36 w 191"/>
              <a:gd name="T31" fmla="*/ 2 h 187"/>
              <a:gd name="T32" fmla="*/ 71 w 191"/>
              <a:gd name="T33" fmla="*/ 0 h 187"/>
              <a:gd name="T34" fmla="*/ 119 w 191"/>
              <a:gd name="T35" fmla="*/ 38 h 187"/>
              <a:gd name="T36" fmla="*/ 89 w 191"/>
              <a:gd name="T37" fmla="*/ 85 h 187"/>
              <a:gd name="T38" fmla="*/ 189 w 191"/>
              <a:gd name="T39" fmla="*/ 184 h 187"/>
              <a:gd name="T40" fmla="*/ 189 w 191"/>
              <a:gd name="T41" fmla="*/ 187 h 187"/>
              <a:gd name="T42" fmla="*/ 62 w 191"/>
              <a:gd name="T43" fmla="*/ 86 h 187"/>
              <a:gd name="T44" fmla="*/ 102 w 191"/>
              <a:gd name="T45" fmla="*/ 48 h 187"/>
              <a:gd name="T46" fmla="*/ 64 w 191"/>
              <a:gd name="T47" fmla="*/ 4 h 187"/>
              <a:gd name="T48" fmla="*/ 44 w 191"/>
              <a:gd name="T49" fmla="*/ 26 h 187"/>
              <a:gd name="T50" fmla="*/ 44 w 191"/>
              <a:gd name="T51" fmla="*/ 85 h 187"/>
              <a:gd name="T52" fmla="*/ 62 w 191"/>
              <a:gd name="T53" fmla="*/ 86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1" h="187">
                <a:moveTo>
                  <a:pt x="189" y="187"/>
                </a:moveTo>
                <a:cubicBezTo>
                  <a:pt x="155" y="187"/>
                  <a:pt x="155" y="187"/>
                  <a:pt x="155" y="187"/>
                </a:cubicBezTo>
                <a:cubicBezTo>
                  <a:pt x="144" y="187"/>
                  <a:pt x="114" y="151"/>
                  <a:pt x="75" y="90"/>
                </a:cubicBezTo>
                <a:cubicBezTo>
                  <a:pt x="69" y="92"/>
                  <a:pt x="63" y="93"/>
                  <a:pt x="57" y="93"/>
                </a:cubicBezTo>
                <a:cubicBezTo>
                  <a:pt x="53" y="93"/>
                  <a:pt x="48" y="92"/>
                  <a:pt x="44" y="92"/>
                </a:cubicBezTo>
                <a:cubicBezTo>
                  <a:pt x="44" y="163"/>
                  <a:pt x="44" y="163"/>
                  <a:pt x="44" y="163"/>
                </a:cubicBezTo>
                <a:cubicBezTo>
                  <a:pt x="44" y="181"/>
                  <a:pt x="47" y="184"/>
                  <a:pt x="70" y="184"/>
                </a:cubicBezTo>
                <a:cubicBezTo>
                  <a:pt x="71" y="184"/>
                  <a:pt x="71" y="187"/>
                  <a:pt x="70" y="187"/>
                </a:cubicBezTo>
                <a:cubicBezTo>
                  <a:pt x="61" y="187"/>
                  <a:pt x="49" y="187"/>
                  <a:pt x="36" y="187"/>
                </a:cubicBezTo>
                <a:cubicBezTo>
                  <a:pt x="23" y="187"/>
                  <a:pt x="11" y="187"/>
                  <a:pt x="1" y="187"/>
                </a:cubicBezTo>
                <a:cubicBezTo>
                  <a:pt x="0" y="187"/>
                  <a:pt x="0" y="184"/>
                  <a:pt x="1" y="184"/>
                </a:cubicBezTo>
                <a:cubicBezTo>
                  <a:pt x="24" y="184"/>
                  <a:pt x="28" y="181"/>
                  <a:pt x="28" y="163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8"/>
                  <a:pt x="24" y="5"/>
                  <a:pt x="2" y="5"/>
                </a:cubicBezTo>
                <a:cubicBezTo>
                  <a:pt x="1" y="5"/>
                  <a:pt x="1" y="1"/>
                  <a:pt x="2" y="1"/>
                </a:cubicBezTo>
                <a:cubicBezTo>
                  <a:pt x="11" y="1"/>
                  <a:pt x="23" y="2"/>
                  <a:pt x="36" y="2"/>
                </a:cubicBezTo>
                <a:cubicBezTo>
                  <a:pt x="46" y="2"/>
                  <a:pt x="62" y="0"/>
                  <a:pt x="71" y="0"/>
                </a:cubicBezTo>
                <a:cubicBezTo>
                  <a:pt x="102" y="0"/>
                  <a:pt x="119" y="15"/>
                  <a:pt x="119" y="38"/>
                </a:cubicBezTo>
                <a:cubicBezTo>
                  <a:pt x="119" y="57"/>
                  <a:pt x="107" y="75"/>
                  <a:pt x="89" y="85"/>
                </a:cubicBezTo>
                <a:cubicBezTo>
                  <a:pt x="139" y="159"/>
                  <a:pt x="163" y="184"/>
                  <a:pt x="189" y="184"/>
                </a:cubicBezTo>
                <a:cubicBezTo>
                  <a:pt x="191" y="184"/>
                  <a:pt x="191" y="187"/>
                  <a:pt x="189" y="187"/>
                </a:cubicBezTo>
                <a:close/>
                <a:moveTo>
                  <a:pt x="62" y="86"/>
                </a:moveTo>
                <a:cubicBezTo>
                  <a:pt x="91" y="86"/>
                  <a:pt x="102" y="75"/>
                  <a:pt x="102" y="48"/>
                </a:cubicBezTo>
                <a:cubicBezTo>
                  <a:pt x="102" y="16"/>
                  <a:pt x="85" y="4"/>
                  <a:pt x="64" y="4"/>
                </a:cubicBezTo>
                <a:cubicBezTo>
                  <a:pt x="49" y="4"/>
                  <a:pt x="44" y="5"/>
                  <a:pt x="44" y="26"/>
                </a:cubicBezTo>
                <a:cubicBezTo>
                  <a:pt x="44" y="85"/>
                  <a:pt x="44" y="85"/>
                  <a:pt x="44" y="85"/>
                </a:cubicBezTo>
                <a:cubicBezTo>
                  <a:pt x="49" y="86"/>
                  <a:pt x="56" y="86"/>
                  <a:pt x="62" y="8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3" name="Freeform 18">
            <a:extLst>
              <a:ext uri="{FF2B5EF4-FFF2-40B4-BE49-F238E27FC236}">
                <a16:creationId xmlns="" xmlns:a16="http://schemas.microsoft.com/office/drawing/2014/main" id="{76E7865C-5919-41D4-AC5D-311DA882D9CB}"/>
              </a:ext>
            </a:extLst>
          </p:cNvPr>
          <p:cNvSpPr>
            <a:spLocks noEditPoints="1"/>
          </p:cNvSpPr>
          <p:nvPr/>
        </p:nvSpPr>
        <p:spPr bwMode="auto">
          <a:xfrm>
            <a:off x="6242771" y="2270342"/>
            <a:ext cx="171717" cy="158460"/>
          </a:xfrm>
          <a:custGeom>
            <a:avLst/>
            <a:gdLst>
              <a:gd name="T0" fmla="*/ 208 w 209"/>
              <a:gd name="T1" fmla="*/ 190 h 190"/>
              <a:gd name="T2" fmla="*/ 174 w 209"/>
              <a:gd name="T3" fmla="*/ 189 h 190"/>
              <a:gd name="T4" fmla="*/ 143 w 209"/>
              <a:gd name="T5" fmla="*/ 190 h 190"/>
              <a:gd name="T6" fmla="*/ 143 w 209"/>
              <a:gd name="T7" fmla="*/ 187 h 190"/>
              <a:gd name="T8" fmla="*/ 163 w 209"/>
              <a:gd name="T9" fmla="*/ 165 h 190"/>
              <a:gd name="T10" fmla="*/ 127 w 209"/>
              <a:gd name="T11" fmla="*/ 90 h 190"/>
              <a:gd name="T12" fmla="*/ 70 w 209"/>
              <a:gd name="T13" fmla="*/ 90 h 190"/>
              <a:gd name="T14" fmla="*/ 44 w 209"/>
              <a:gd name="T15" fmla="*/ 154 h 190"/>
              <a:gd name="T16" fmla="*/ 69 w 209"/>
              <a:gd name="T17" fmla="*/ 187 h 190"/>
              <a:gd name="T18" fmla="*/ 69 w 209"/>
              <a:gd name="T19" fmla="*/ 190 h 190"/>
              <a:gd name="T20" fmla="*/ 34 w 209"/>
              <a:gd name="T21" fmla="*/ 189 h 190"/>
              <a:gd name="T22" fmla="*/ 2 w 209"/>
              <a:gd name="T23" fmla="*/ 190 h 190"/>
              <a:gd name="T24" fmla="*/ 2 w 209"/>
              <a:gd name="T25" fmla="*/ 187 h 190"/>
              <a:gd name="T26" fmla="*/ 38 w 209"/>
              <a:gd name="T27" fmla="*/ 151 h 190"/>
              <a:gd name="T28" fmla="*/ 100 w 209"/>
              <a:gd name="T29" fmla="*/ 1 h 190"/>
              <a:gd name="T30" fmla="*/ 104 w 209"/>
              <a:gd name="T31" fmla="*/ 1 h 190"/>
              <a:gd name="T32" fmla="*/ 173 w 209"/>
              <a:gd name="T33" fmla="*/ 150 h 190"/>
              <a:gd name="T34" fmla="*/ 208 w 209"/>
              <a:gd name="T35" fmla="*/ 187 h 190"/>
              <a:gd name="T36" fmla="*/ 208 w 209"/>
              <a:gd name="T37" fmla="*/ 190 h 190"/>
              <a:gd name="T38" fmla="*/ 125 w 209"/>
              <a:gd name="T39" fmla="*/ 84 h 190"/>
              <a:gd name="T40" fmla="*/ 97 w 209"/>
              <a:gd name="T41" fmla="*/ 25 h 190"/>
              <a:gd name="T42" fmla="*/ 73 w 209"/>
              <a:gd name="T43" fmla="*/ 84 h 190"/>
              <a:gd name="T44" fmla="*/ 125 w 209"/>
              <a:gd name="T45" fmla="*/ 84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9" h="190">
                <a:moveTo>
                  <a:pt x="208" y="190"/>
                </a:moveTo>
                <a:cubicBezTo>
                  <a:pt x="197" y="190"/>
                  <a:pt x="184" y="189"/>
                  <a:pt x="174" y="189"/>
                </a:cubicBezTo>
                <a:cubicBezTo>
                  <a:pt x="162" y="189"/>
                  <a:pt x="154" y="190"/>
                  <a:pt x="143" y="190"/>
                </a:cubicBezTo>
                <a:cubicBezTo>
                  <a:pt x="141" y="190"/>
                  <a:pt x="141" y="187"/>
                  <a:pt x="143" y="187"/>
                </a:cubicBezTo>
                <a:cubicBezTo>
                  <a:pt x="165" y="187"/>
                  <a:pt x="170" y="182"/>
                  <a:pt x="163" y="165"/>
                </a:cubicBezTo>
                <a:cubicBezTo>
                  <a:pt x="127" y="90"/>
                  <a:pt x="127" y="90"/>
                  <a:pt x="127" y="90"/>
                </a:cubicBezTo>
                <a:cubicBezTo>
                  <a:pt x="70" y="90"/>
                  <a:pt x="70" y="90"/>
                  <a:pt x="70" y="90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33" y="178"/>
                  <a:pt x="42" y="187"/>
                  <a:pt x="69" y="187"/>
                </a:cubicBezTo>
                <a:cubicBezTo>
                  <a:pt x="71" y="187"/>
                  <a:pt x="71" y="190"/>
                  <a:pt x="69" y="190"/>
                </a:cubicBezTo>
                <a:cubicBezTo>
                  <a:pt x="57" y="190"/>
                  <a:pt x="49" y="189"/>
                  <a:pt x="34" y="189"/>
                </a:cubicBezTo>
                <a:cubicBezTo>
                  <a:pt x="20" y="189"/>
                  <a:pt x="14" y="190"/>
                  <a:pt x="2" y="190"/>
                </a:cubicBezTo>
                <a:cubicBezTo>
                  <a:pt x="0" y="190"/>
                  <a:pt x="0" y="187"/>
                  <a:pt x="2" y="187"/>
                </a:cubicBezTo>
                <a:cubicBezTo>
                  <a:pt x="18" y="187"/>
                  <a:pt x="26" y="180"/>
                  <a:pt x="38" y="15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1" y="0"/>
                  <a:pt x="103" y="0"/>
                  <a:pt x="104" y="1"/>
                </a:cubicBezTo>
                <a:cubicBezTo>
                  <a:pt x="173" y="150"/>
                  <a:pt x="173" y="150"/>
                  <a:pt x="173" y="150"/>
                </a:cubicBezTo>
                <a:cubicBezTo>
                  <a:pt x="187" y="180"/>
                  <a:pt x="194" y="187"/>
                  <a:pt x="208" y="187"/>
                </a:cubicBezTo>
                <a:cubicBezTo>
                  <a:pt x="209" y="187"/>
                  <a:pt x="209" y="190"/>
                  <a:pt x="208" y="190"/>
                </a:cubicBezTo>
                <a:close/>
                <a:moveTo>
                  <a:pt x="125" y="84"/>
                </a:moveTo>
                <a:cubicBezTo>
                  <a:pt x="97" y="25"/>
                  <a:pt x="97" y="25"/>
                  <a:pt x="97" y="25"/>
                </a:cubicBezTo>
                <a:cubicBezTo>
                  <a:pt x="73" y="84"/>
                  <a:pt x="73" y="84"/>
                  <a:pt x="73" y="84"/>
                </a:cubicBezTo>
                <a:lnTo>
                  <a:pt x="125" y="8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4" name="Freeform 19">
            <a:extLst>
              <a:ext uri="{FF2B5EF4-FFF2-40B4-BE49-F238E27FC236}">
                <a16:creationId xmlns="" xmlns:a16="http://schemas.microsoft.com/office/drawing/2014/main" id="{8D3DD95F-A9B4-4461-BEE7-B688BF69141D}"/>
              </a:ext>
            </a:extLst>
          </p:cNvPr>
          <p:cNvSpPr>
            <a:spLocks/>
          </p:cNvSpPr>
          <p:nvPr/>
        </p:nvSpPr>
        <p:spPr bwMode="auto">
          <a:xfrm>
            <a:off x="6521812" y="2270974"/>
            <a:ext cx="141414" cy="160985"/>
          </a:xfrm>
          <a:custGeom>
            <a:avLst/>
            <a:gdLst>
              <a:gd name="T0" fmla="*/ 162 w 172"/>
              <a:gd name="T1" fmla="*/ 11 h 193"/>
              <a:gd name="T2" fmla="*/ 166 w 172"/>
              <a:gd name="T3" fmla="*/ 18 h 193"/>
              <a:gd name="T4" fmla="*/ 169 w 172"/>
              <a:gd name="T5" fmla="*/ 50 h 193"/>
              <a:gd name="T6" fmla="*/ 166 w 172"/>
              <a:gd name="T7" fmla="*/ 50 h 193"/>
              <a:gd name="T8" fmla="*/ 97 w 172"/>
              <a:gd name="T9" fmla="*/ 6 h 193"/>
              <a:gd name="T10" fmla="*/ 19 w 172"/>
              <a:gd name="T11" fmla="*/ 86 h 193"/>
              <a:gd name="T12" fmla="*/ 107 w 172"/>
              <a:gd name="T13" fmla="*/ 189 h 193"/>
              <a:gd name="T14" fmla="*/ 169 w 172"/>
              <a:gd name="T15" fmla="*/ 142 h 193"/>
              <a:gd name="T16" fmla="*/ 172 w 172"/>
              <a:gd name="T17" fmla="*/ 143 h 193"/>
              <a:gd name="T18" fmla="*/ 168 w 172"/>
              <a:gd name="T19" fmla="*/ 175 h 193"/>
              <a:gd name="T20" fmla="*/ 163 w 172"/>
              <a:gd name="T21" fmla="*/ 181 h 193"/>
              <a:gd name="T22" fmla="*/ 106 w 172"/>
              <a:gd name="T23" fmla="*/ 193 h 193"/>
              <a:gd name="T24" fmla="*/ 0 w 172"/>
              <a:gd name="T25" fmla="*/ 94 h 193"/>
              <a:gd name="T26" fmla="*/ 109 w 172"/>
              <a:gd name="T27" fmla="*/ 0 h 193"/>
              <a:gd name="T28" fmla="*/ 162 w 172"/>
              <a:gd name="T29" fmla="*/ 1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2" h="193">
                <a:moveTo>
                  <a:pt x="162" y="11"/>
                </a:moveTo>
                <a:cubicBezTo>
                  <a:pt x="165" y="13"/>
                  <a:pt x="166" y="14"/>
                  <a:pt x="166" y="18"/>
                </a:cubicBezTo>
                <a:cubicBezTo>
                  <a:pt x="169" y="50"/>
                  <a:pt x="169" y="50"/>
                  <a:pt x="169" y="50"/>
                </a:cubicBezTo>
                <a:cubicBezTo>
                  <a:pt x="169" y="50"/>
                  <a:pt x="166" y="51"/>
                  <a:pt x="166" y="50"/>
                </a:cubicBezTo>
                <a:cubicBezTo>
                  <a:pt x="158" y="18"/>
                  <a:pt x="131" y="6"/>
                  <a:pt x="97" y="6"/>
                </a:cubicBezTo>
                <a:cubicBezTo>
                  <a:pt x="50" y="6"/>
                  <a:pt x="19" y="38"/>
                  <a:pt x="19" y="86"/>
                </a:cubicBezTo>
                <a:cubicBezTo>
                  <a:pt x="19" y="144"/>
                  <a:pt x="60" y="189"/>
                  <a:pt x="107" y="189"/>
                </a:cubicBezTo>
                <a:cubicBezTo>
                  <a:pt x="135" y="189"/>
                  <a:pt x="158" y="175"/>
                  <a:pt x="169" y="142"/>
                </a:cubicBezTo>
                <a:cubicBezTo>
                  <a:pt x="169" y="141"/>
                  <a:pt x="172" y="142"/>
                  <a:pt x="172" y="143"/>
                </a:cubicBezTo>
                <a:cubicBezTo>
                  <a:pt x="168" y="175"/>
                  <a:pt x="168" y="175"/>
                  <a:pt x="168" y="175"/>
                </a:cubicBezTo>
                <a:cubicBezTo>
                  <a:pt x="167" y="179"/>
                  <a:pt x="167" y="180"/>
                  <a:pt x="163" y="181"/>
                </a:cubicBezTo>
                <a:cubicBezTo>
                  <a:pt x="144" y="190"/>
                  <a:pt x="125" y="193"/>
                  <a:pt x="106" y="193"/>
                </a:cubicBezTo>
                <a:cubicBezTo>
                  <a:pt x="31" y="193"/>
                  <a:pt x="0" y="141"/>
                  <a:pt x="0" y="94"/>
                </a:cubicBezTo>
                <a:cubicBezTo>
                  <a:pt x="0" y="38"/>
                  <a:pt x="53" y="0"/>
                  <a:pt x="109" y="0"/>
                </a:cubicBezTo>
                <a:cubicBezTo>
                  <a:pt x="127" y="0"/>
                  <a:pt x="149" y="4"/>
                  <a:pt x="162" y="1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5" name="Freeform 20">
            <a:extLst>
              <a:ext uri="{FF2B5EF4-FFF2-40B4-BE49-F238E27FC236}">
                <a16:creationId xmlns="" xmlns:a16="http://schemas.microsoft.com/office/drawing/2014/main" id="{371C3C94-3B6A-4294-ADCE-851E012F1FB8}"/>
              </a:ext>
            </a:extLst>
          </p:cNvPr>
          <p:cNvSpPr>
            <a:spLocks/>
          </p:cNvSpPr>
          <p:nvPr/>
        </p:nvSpPr>
        <p:spPr bwMode="auto">
          <a:xfrm>
            <a:off x="6770549" y="2273499"/>
            <a:ext cx="152146" cy="155303"/>
          </a:xfrm>
          <a:custGeom>
            <a:avLst/>
            <a:gdLst>
              <a:gd name="T0" fmla="*/ 184 w 185"/>
              <a:gd name="T1" fmla="*/ 4 h 186"/>
              <a:gd name="T2" fmla="*/ 144 w 185"/>
              <a:gd name="T3" fmla="*/ 31 h 186"/>
              <a:gd name="T4" fmla="*/ 102 w 185"/>
              <a:gd name="T5" fmla="*/ 94 h 186"/>
              <a:gd name="T6" fmla="*/ 102 w 185"/>
              <a:gd name="T7" fmla="*/ 162 h 186"/>
              <a:gd name="T8" fmla="*/ 128 w 185"/>
              <a:gd name="T9" fmla="*/ 183 h 186"/>
              <a:gd name="T10" fmla="*/ 128 w 185"/>
              <a:gd name="T11" fmla="*/ 186 h 186"/>
              <a:gd name="T12" fmla="*/ 94 w 185"/>
              <a:gd name="T13" fmla="*/ 186 h 186"/>
              <a:gd name="T14" fmla="*/ 59 w 185"/>
              <a:gd name="T15" fmla="*/ 186 h 186"/>
              <a:gd name="T16" fmla="*/ 59 w 185"/>
              <a:gd name="T17" fmla="*/ 183 h 186"/>
              <a:gd name="T18" fmla="*/ 86 w 185"/>
              <a:gd name="T19" fmla="*/ 162 h 186"/>
              <a:gd name="T20" fmla="*/ 86 w 185"/>
              <a:gd name="T21" fmla="*/ 99 h 186"/>
              <a:gd name="T22" fmla="*/ 35 w 185"/>
              <a:gd name="T23" fmla="*/ 25 h 186"/>
              <a:gd name="T24" fmla="*/ 2 w 185"/>
              <a:gd name="T25" fmla="*/ 4 h 186"/>
              <a:gd name="T26" fmla="*/ 2 w 185"/>
              <a:gd name="T27" fmla="*/ 0 h 186"/>
              <a:gd name="T28" fmla="*/ 23 w 185"/>
              <a:gd name="T29" fmla="*/ 1 h 186"/>
              <a:gd name="T30" fmla="*/ 63 w 185"/>
              <a:gd name="T31" fmla="*/ 0 h 186"/>
              <a:gd name="T32" fmla="*/ 63 w 185"/>
              <a:gd name="T33" fmla="*/ 4 h 186"/>
              <a:gd name="T34" fmla="*/ 49 w 185"/>
              <a:gd name="T35" fmla="*/ 16 h 186"/>
              <a:gd name="T36" fmla="*/ 99 w 185"/>
              <a:gd name="T37" fmla="*/ 88 h 186"/>
              <a:gd name="T38" fmla="*/ 137 w 185"/>
              <a:gd name="T39" fmla="*/ 30 h 186"/>
              <a:gd name="T40" fmla="*/ 128 w 185"/>
              <a:gd name="T41" fmla="*/ 4 h 186"/>
              <a:gd name="T42" fmla="*/ 128 w 185"/>
              <a:gd name="T43" fmla="*/ 0 h 186"/>
              <a:gd name="T44" fmla="*/ 161 w 185"/>
              <a:gd name="T45" fmla="*/ 1 h 186"/>
              <a:gd name="T46" fmla="*/ 184 w 185"/>
              <a:gd name="T47" fmla="*/ 0 h 186"/>
              <a:gd name="T48" fmla="*/ 184 w 185"/>
              <a:gd name="T49" fmla="*/ 4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5" h="186">
                <a:moveTo>
                  <a:pt x="184" y="4"/>
                </a:moveTo>
                <a:cubicBezTo>
                  <a:pt x="169" y="4"/>
                  <a:pt x="155" y="14"/>
                  <a:pt x="144" y="31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162"/>
                  <a:pt x="102" y="162"/>
                  <a:pt x="102" y="162"/>
                </a:cubicBezTo>
                <a:cubicBezTo>
                  <a:pt x="102" y="180"/>
                  <a:pt x="105" y="183"/>
                  <a:pt x="128" y="183"/>
                </a:cubicBezTo>
                <a:cubicBezTo>
                  <a:pt x="129" y="183"/>
                  <a:pt x="129" y="186"/>
                  <a:pt x="128" y="186"/>
                </a:cubicBezTo>
                <a:cubicBezTo>
                  <a:pt x="119" y="186"/>
                  <a:pt x="107" y="186"/>
                  <a:pt x="94" y="186"/>
                </a:cubicBezTo>
                <a:cubicBezTo>
                  <a:pt x="81" y="186"/>
                  <a:pt x="69" y="186"/>
                  <a:pt x="59" y="186"/>
                </a:cubicBezTo>
                <a:cubicBezTo>
                  <a:pt x="58" y="186"/>
                  <a:pt x="58" y="183"/>
                  <a:pt x="59" y="183"/>
                </a:cubicBezTo>
                <a:cubicBezTo>
                  <a:pt x="82" y="183"/>
                  <a:pt x="86" y="180"/>
                  <a:pt x="86" y="162"/>
                </a:cubicBezTo>
                <a:cubicBezTo>
                  <a:pt x="86" y="99"/>
                  <a:pt x="86" y="99"/>
                  <a:pt x="86" y="99"/>
                </a:cubicBezTo>
                <a:cubicBezTo>
                  <a:pt x="35" y="25"/>
                  <a:pt x="35" y="25"/>
                  <a:pt x="35" y="25"/>
                </a:cubicBezTo>
                <a:cubicBezTo>
                  <a:pt x="25" y="10"/>
                  <a:pt x="16" y="4"/>
                  <a:pt x="2" y="4"/>
                </a:cubicBezTo>
                <a:cubicBezTo>
                  <a:pt x="0" y="4"/>
                  <a:pt x="0" y="0"/>
                  <a:pt x="2" y="0"/>
                </a:cubicBezTo>
                <a:cubicBezTo>
                  <a:pt x="8" y="0"/>
                  <a:pt x="16" y="1"/>
                  <a:pt x="23" y="1"/>
                </a:cubicBezTo>
                <a:cubicBezTo>
                  <a:pt x="39" y="1"/>
                  <a:pt x="53" y="0"/>
                  <a:pt x="63" y="0"/>
                </a:cubicBezTo>
                <a:cubicBezTo>
                  <a:pt x="64" y="0"/>
                  <a:pt x="64" y="4"/>
                  <a:pt x="63" y="4"/>
                </a:cubicBezTo>
                <a:cubicBezTo>
                  <a:pt x="47" y="4"/>
                  <a:pt x="43" y="7"/>
                  <a:pt x="49" y="16"/>
                </a:cubicBezTo>
                <a:cubicBezTo>
                  <a:pt x="99" y="88"/>
                  <a:pt x="99" y="88"/>
                  <a:pt x="99" y="88"/>
                </a:cubicBezTo>
                <a:cubicBezTo>
                  <a:pt x="137" y="30"/>
                  <a:pt x="137" y="30"/>
                  <a:pt x="137" y="30"/>
                </a:cubicBezTo>
                <a:cubicBezTo>
                  <a:pt x="148" y="13"/>
                  <a:pt x="145" y="4"/>
                  <a:pt x="128" y="4"/>
                </a:cubicBezTo>
                <a:cubicBezTo>
                  <a:pt x="127" y="4"/>
                  <a:pt x="127" y="0"/>
                  <a:pt x="128" y="0"/>
                </a:cubicBezTo>
                <a:cubicBezTo>
                  <a:pt x="138" y="0"/>
                  <a:pt x="146" y="1"/>
                  <a:pt x="161" y="1"/>
                </a:cubicBezTo>
                <a:cubicBezTo>
                  <a:pt x="171" y="1"/>
                  <a:pt x="175" y="0"/>
                  <a:pt x="184" y="0"/>
                </a:cubicBezTo>
                <a:cubicBezTo>
                  <a:pt x="185" y="0"/>
                  <a:pt x="185" y="4"/>
                  <a:pt x="184" y="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53820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5486 L 0 -3.7037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5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B5D913A-02BB-4B74-9323-F53BB554635A}"/>
              </a:ext>
            </a:extLst>
          </p:cNvPr>
          <p:cNvSpPr txBox="1"/>
          <p:nvPr/>
        </p:nvSpPr>
        <p:spPr>
          <a:xfrm>
            <a:off x="2479503" y="2453930"/>
            <a:ext cx="4946995" cy="1194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7000"/>
              </a:lnSpc>
            </a:pPr>
            <a:r>
              <a:rPr lang="en-US" altLang="ko-KR" sz="6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THA</a:t>
            </a:r>
            <a:r>
              <a:rPr lang="en-US" altLang="ko-KR" sz="6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EE3A4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N</a:t>
            </a:r>
            <a:r>
              <a:rPr lang="en-US" altLang="ko-KR" sz="6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K YOU</a:t>
            </a:r>
            <a:endParaRPr lang="ko-KR" altLang="en-US" sz="6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AE634D41-2428-4CF7-ABCA-5CC226EC6F81}"/>
              </a:ext>
            </a:extLst>
          </p:cNvPr>
          <p:cNvGrpSpPr/>
          <p:nvPr/>
        </p:nvGrpSpPr>
        <p:grpSpPr>
          <a:xfrm>
            <a:off x="3411553" y="3792194"/>
            <a:ext cx="3082896" cy="940742"/>
            <a:chOff x="3588644" y="5174182"/>
            <a:chExt cx="3082896" cy="940742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EB4C54C8-4C9C-4783-B714-63991CE603B3}"/>
                </a:ext>
              </a:extLst>
            </p:cNvPr>
            <p:cNvSpPr txBox="1"/>
            <p:nvPr/>
          </p:nvSpPr>
          <p:spPr>
            <a:xfrm>
              <a:off x="3588644" y="5276047"/>
              <a:ext cx="3082896" cy="524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7000"/>
                </a:lnSpc>
              </a:pPr>
              <a:r>
                <a:rPr lang="en-US" altLang="ko-KR" sz="12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  <a:alpha val="75000"/>
                    </a:schemeClr>
                  </a:solidFill>
                  <a:latin typeface="+mn-ea"/>
                </a:rPr>
                <a:t>05641 </a:t>
              </a:r>
              <a:r>
                <a:rPr lang="ko-KR" altLang="en-US" sz="12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  <a:alpha val="75000"/>
                    </a:schemeClr>
                  </a:solidFill>
                  <a:latin typeface="+mn-ea"/>
                </a:rPr>
                <a:t>서울특별시 송파구 </a:t>
              </a:r>
              <a:r>
                <a:rPr lang="ko-KR" altLang="en-US" sz="120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  <a:alpha val="75000"/>
                    </a:schemeClr>
                  </a:solidFill>
                  <a:latin typeface="+mn-ea"/>
                </a:rPr>
                <a:t>백제고분로</a:t>
              </a:r>
              <a:r>
                <a:rPr lang="ko-KR" altLang="en-US" sz="12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  <a:alpha val="75000"/>
                    </a:schemeClr>
                  </a:solidFill>
                  <a:latin typeface="+mn-ea"/>
                </a:rPr>
                <a:t> </a:t>
              </a:r>
              <a:r>
                <a:rPr lang="en-US" altLang="ko-KR" sz="12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  <a:alpha val="75000"/>
                    </a:schemeClr>
                  </a:solidFill>
                  <a:latin typeface="+mn-ea"/>
                </a:rPr>
                <a:t>450</a:t>
              </a:r>
            </a:p>
            <a:p>
              <a:pPr algn="ctr">
                <a:lnSpc>
                  <a:spcPct val="117000"/>
                </a:lnSpc>
              </a:pPr>
              <a:r>
                <a:rPr lang="en-US" altLang="ko-KR" sz="12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  <a:alpha val="75000"/>
                    </a:schemeClr>
                  </a:solidFill>
                  <a:latin typeface="+mn-ea"/>
                </a:rPr>
                <a:t>T. 02) 3432 3333  F. 02) 421 4711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8907E5B0-1ACC-4EC5-8773-67D3B164E4FC}"/>
                </a:ext>
              </a:extLst>
            </p:cNvPr>
            <p:cNvSpPr txBox="1"/>
            <p:nvPr/>
          </p:nvSpPr>
          <p:spPr>
            <a:xfrm>
              <a:off x="4462664" y="5822087"/>
              <a:ext cx="1334854" cy="292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7000"/>
                </a:lnSpc>
              </a:pPr>
              <a:r>
                <a:rPr lang="en-US" altLang="ko-KR" sz="12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  <a:alpha val="75000"/>
                    </a:schemeClr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</a:rPr>
                <a:t>www.infac.com</a:t>
              </a:r>
            </a:p>
          </p:txBody>
        </p:sp>
        <p:cxnSp>
          <p:nvCxnSpPr>
            <p:cNvPr id="24" name="직선 연결선 23">
              <a:extLst>
                <a:ext uri="{FF2B5EF4-FFF2-40B4-BE49-F238E27FC236}">
                  <a16:creationId xmlns="" xmlns:a16="http://schemas.microsoft.com/office/drawing/2014/main" id="{19C6211C-9C64-43A0-8B67-D98782530FE6}"/>
                </a:ext>
              </a:extLst>
            </p:cNvPr>
            <p:cNvCxnSpPr>
              <a:cxnSpLocks/>
            </p:cNvCxnSpPr>
            <p:nvPr/>
          </p:nvCxnSpPr>
          <p:spPr>
            <a:xfrm>
              <a:off x="5032619" y="5174182"/>
              <a:ext cx="194945" cy="0"/>
            </a:xfrm>
            <a:prstGeom prst="line">
              <a:avLst/>
            </a:prstGeom>
            <a:ln w="25400">
              <a:solidFill>
                <a:srgbClr val="EE3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FECA8EAF-B4B0-466F-B126-D5AFBF95B914}"/>
              </a:ext>
            </a:extLst>
          </p:cNvPr>
          <p:cNvGrpSpPr/>
          <p:nvPr/>
        </p:nvGrpSpPr>
        <p:grpSpPr>
          <a:xfrm>
            <a:off x="3257550" y="2280064"/>
            <a:ext cx="3390900" cy="144004"/>
            <a:chOff x="3257550" y="1130534"/>
            <a:chExt cx="3390900" cy="144004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34A1F7FE-0E33-4F7B-B736-DD210D3FE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550" y="1137055"/>
              <a:ext cx="51081" cy="133679"/>
            </a:xfrm>
            <a:custGeom>
              <a:avLst/>
              <a:gdLst>
                <a:gd name="T0" fmla="*/ 71 w 72"/>
                <a:gd name="T1" fmla="*/ 183 h 186"/>
                <a:gd name="T2" fmla="*/ 71 w 72"/>
                <a:gd name="T3" fmla="*/ 186 h 186"/>
                <a:gd name="T4" fmla="*/ 36 w 72"/>
                <a:gd name="T5" fmla="*/ 186 h 186"/>
                <a:gd name="T6" fmla="*/ 1 w 72"/>
                <a:gd name="T7" fmla="*/ 186 h 186"/>
                <a:gd name="T8" fmla="*/ 1 w 72"/>
                <a:gd name="T9" fmla="*/ 183 h 186"/>
                <a:gd name="T10" fmla="*/ 28 w 72"/>
                <a:gd name="T11" fmla="*/ 162 h 186"/>
                <a:gd name="T12" fmla="*/ 28 w 72"/>
                <a:gd name="T13" fmla="*/ 24 h 186"/>
                <a:gd name="T14" fmla="*/ 1 w 72"/>
                <a:gd name="T15" fmla="*/ 4 h 186"/>
                <a:gd name="T16" fmla="*/ 1 w 72"/>
                <a:gd name="T17" fmla="*/ 0 h 186"/>
                <a:gd name="T18" fmla="*/ 36 w 72"/>
                <a:gd name="T19" fmla="*/ 1 h 186"/>
                <a:gd name="T20" fmla="*/ 71 w 72"/>
                <a:gd name="T21" fmla="*/ 0 h 186"/>
                <a:gd name="T22" fmla="*/ 71 w 72"/>
                <a:gd name="T23" fmla="*/ 4 h 186"/>
                <a:gd name="T24" fmla="*/ 44 w 72"/>
                <a:gd name="T25" fmla="*/ 25 h 186"/>
                <a:gd name="T26" fmla="*/ 44 w 72"/>
                <a:gd name="T27" fmla="*/ 162 h 186"/>
                <a:gd name="T28" fmla="*/ 71 w 72"/>
                <a:gd name="T29" fmla="*/ 18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86">
                  <a:moveTo>
                    <a:pt x="71" y="183"/>
                  </a:moveTo>
                  <a:cubicBezTo>
                    <a:pt x="72" y="183"/>
                    <a:pt x="72" y="186"/>
                    <a:pt x="71" y="186"/>
                  </a:cubicBezTo>
                  <a:cubicBezTo>
                    <a:pt x="61" y="186"/>
                    <a:pt x="50" y="186"/>
                    <a:pt x="36" y="186"/>
                  </a:cubicBezTo>
                  <a:cubicBezTo>
                    <a:pt x="23" y="186"/>
                    <a:pt x="11" y="186"/>
                    <a:pt x="1" y="186"/>
                  </a:cubicBezTo>
                  <a:cubicBezTo>
                    <a:pt x="0" y="186"/>
                    <a:pt x="0" y="183"/>
                    <a:pt x="1" y="183"/>
                  </a:cubicBezTo>
                  <a:cubicBezTo>
                    <a:pt x="24" y="183"/>
                    <a:pt x="28" y="180"/>
                    <a:pt x="28" y="162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7"/>
                    <a:pt x="24" y="4"/>
                    <a:pt x="1" y="4"/>
                  </a:cubicBezTo>
                  <a:cubicBezTo>
                    <a:pt x="0" y="4"/>
                    <a:pt x="0" y="0"/>
                    <a:pt x="1" y="0"/>
                  </a:cubicBezTo>
                  <a:cubicBezTo>
                    <a:pt x="11" y="0"/>
                    <a:pt x="23" y="1"/>
                    <a:pt x="36" y="1"/>
                  </a:cubicBezTo>
                  <a:cubicBezTo>
                    <a:pt x="50" y="1"/>
                    <a:pt x="61" y="0"/>
                    <a:pt x="71" y="0"/>
                  </a:cubicBezTo>
                  <a:cubicBezTo>
                    <a:pt x="72" y="0"/>
                    <a:pt x="72" y="4"/>
                    <a:pt x="71" y="4"/>
                  </a:cubicBezTo>
                  <a:cubicBezTo>
                    <a:pt x="48" y="4"/>
                    <a:pt x="44" y="8"/>
                    <a:pt x="44" y="25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4" y="180"/>
                    <a:pt x="48" y="183"/>
                    <a:pt x="71" y="183"/>
                  </a:cubicBezTo>
                  <a:close/>
                </a:path>
              </a:pathLst>
            </a:custGeom>
            <a:solidFill>
              <a:srgbClr val="EE3A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2A43290D-221D-4D56-8ED8-AA5ED0AEC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792" y="1137055"/>
              <a:ext cx="140201" cy="137483"/>
            </a:xfrm>
            <a:custGeom>
              <a:avLst/>
              <a:gdLst>
                <a:gd name="T0" fmla="*/ 197 w 198"/>
                <a:gd name="T1" fmla="*/ 4 h 191"/>
                <a:gd name="T2" fmla="*/ 173 w 198"/>
                <a:gd name="T3" fmla="*/ 32 h 191"/>
                <a:gd name="T4" fmla="*/ 173 w 198"/>
                <a:gd name="T5" fmla="*/ 190 h 191"/>
                <a:gd name="T6" fmla="*/ 170 w 198"/>
                <a:gd name="T7" fmla="*/ 190 h 191"/>
                <a:gd name="T8" fmla="*/ 35 w 198"/>
                <a:gd name="T9" fmla="*/ 25 h 191"/>
                <a:gd name="T10" fmla="*/ 30 w 198"/>
                <a:gd name="T11" fmla="*/ 19 h 191"/>
                <a:gd name="T12" fmla="*/ 30 w 198"/>
                <a:gd name="T13" fmla="*/ 156 h 191"/>
                <a:gd name="T14" fmla="*/ 53 w 198"/>
                <a:gd name="T15" fmla="*/ 183 h 191"/>
                <a:gd name="T16" fmla="*/ 53 w 198"/>
                <a:gd name="T17" fmla="*/ 186 h 191"/>
                <a:gd name="T18" fmla="*/ 27 w 198"/>
                <a:gd name="T19" fmla="*/ 186 h 191"/>
                <a:gd name="T20" fmla="*/ 1 w 198"/>
                <a:gd name="T21" fmla="*/ 186 h 191"/>
                <a:gd name="T22" fmla="*/ 1 w 198"/>
                <a:gd name="T23" fmla="*/ 183 h 191"/>
                <a:gd name="T24" fmla="*/ 24 w 198"/>
                <a:gd name="T25" fmla="*/ 156 h 191"/>
                <a:gd name="T26" fmla="*/ 24 w 198"/>
                <a:gd name="T27" fmla="*/ 13 h 191"/>
                <a:gd name="T28" fmla="*/ 2 w 198"/>
                <a:gd name="T29" fmla="*/ 4 h 191"/>
                <a:gd name="T30" fmla="*/ 2 w 198"/>
                <a:gd name="T31" fmla="*/ 0 h 191"/>
                <a:gd name="T32" fmla="*/ 22 w 198"/>
                <a:gd name="T33" fmla="*/ 1 h 191"/>
                <a:gd name="T34" fmla="*/ 36 w 198"/>
                <a:gd name="T35" fmla="*/ 0 h 191"/>
                <a:gd name="T36" fmla="*/ 49 w 198"/>
                <a:gd name="T37" fmla="*/ 16 h 191"/>
                <a:gd name="T38" fmla="*/ 167 w 198"/>
                <a:gd name="T39" fmla="*/ 162 h 191"/>
                <a:gd name="T40" fmla="*/ 167 w 198"/>
                <a:gd name="T41" fmla="*/ 32 h 191"/>
                <a:gd name="T42" fmla="*/ 145 w 198"/>
                <a:gd name="T43" fmla="*/ 4 h 191"/>
                <a:gd name="T44" fmla="*/ 145 w 198"/>
                <a:gd name="T45" fmla="*/ 0 h 191"/>
                <a:gd name="T46" fmla="*/ 170 w 198"/>
                <a:gd name="T47" fmla="*/ 1 h 191"/>
                <a:gd name="T48" fmla="*/ 197 w 198"/>
                <a:gd name="T49" fmla="*/ 0 h 191"/>
                <a:gd name="T50" fmla="*/ 197 w 198"/>
                <a:gd name="T51" fmla="*/ 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8" h="191">
                  <a:moveTo>
                    <a:pt x="197" y="4"/>
                  </a:moveTo>
                  <a:cubicBezTo>
                    <a:pt x="180" y="4"/>
                    <a:pt x="173" y="11"/>
                    <a:pt x="173" y="32"/>
                  </a:cubicBezTo>
                  <a:cubicBezTo>
                    <a:pt x="173" y="190"/>
                    <a:pt x="173" y="190"/>
                    <a:pt x="173" y="190"/>
                  </a:cubicBezTo>
                  <a:cubicBezTo>
                    <a:pt x="173" y="191"/>
                    <a:pt x="171" y="191"/>
                    <a:pt x="170" y="190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3" y="23"/>
                    <a:pt x="32" y="21"/>
                    <a:pt x="30" y="19"/>
                  </a:cubicBezTo>
                  <a:cubicBezTo>
                    <a:pt x="30" y="156"/>
                    <a:pt x="30" y="156"/>
                    <a:pt x="30" y="156"/>
                  </a:cubicBezTo>
                  <a:cubicBezTo>
                    <a:pt x="30" y="176"/>
                    <a:pt x="36" y="183"/>
                    <a:pt x="53" y="183"/>
                  </a:cubicBezTo>
                  <a:cubicBezTo>
                    <a:pt x="54" y="183"/>
                    <a:pt x="54" y="186"/>
                    <a:pt x="53" y="186"/>
                  </a:cubicBezTo>
                  <a:cubicBezTo>
                    <a:pt x="45" y="186"/>
                    <a:pt x="37" y="186"/>
                    <a:pt x="27" y="186"/>
                  </a:cubicBezTo>
                  <a:cubicBezTo>
                    <a:pt x="18" y="186"/>
                    <a:pt x="9" y="186"/>
                    <a:pt x="1" y="186"/>
                  </a:cubicBezTo>
                  <a:cubicBezTo>
                    <a:pt x="0" y="186"/>
                    <a:pt x="0" y="183"/>
                    <a:pt x="1" y="183"/>
                  </a:cubicBezTo>
                  <a:cubicBezTo>
                    <a:pt x="19" y="183"/>
                    <a:pt x="24" y="176"/>
                    <a:pt x="24" y="15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6" y="6"/>
                    <a:pt x="9" y="4"/>
                    <a:pt x="2" y="4"/>
                  </a:cubicBezTo>
                  <a:cubicBezTo>
                    <a:pt x="1" y="4"/>
                    <a:pt x="1" y="0"/>
                    <a:pt x="2" y="0"/>
                  </a:cubicBezTo>
                  <a:cubicBezTo>
                    <a:pt x="9" y="0"/>
                    <a:pt x="16" y="1"/>
                    <a:pt x="22" y="1"/>
                  </a:cubicBezTo>
                  <a:cubicBezTo>
                    <a:pt x="28" y="1"/>
                    <a:pt x="33" y="0"/>
                    <a:pt x="36" y="0"/>
                  </a:cubicBezTo>
                  <a:cubicBezTo>
                    <a:pt x="41" y="0"/>
                    <a:pt x="40" y="5"/>
                    <a:pt x="49" y="16"/>
                  </a:cubicBezTo>
                  <a:cubicBezTo>
                    <a:pt x="167" y="162"/>
                    <a:pt x="167" y="162"/>
                    <a:pt x="167" y="162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7" y="11"/>
                    <a:pt x="161" y="4"/>
                    <a:pt x="145" y="4"/>
                  </a:cubicBezTo>
                  <a:cubicBezTo>
                    <a:pt x="144" y="4"/>
                    <a:pt x="144" y="0"/>
                    <a:pt x="145" y="0"/>
                  </a:cubicBezTo>
                  <a:cubicBezTo>
                    <a:pt x="153" y="0"/>
                    <a:pt x="161" y="1"/>
                    <a:pt x="170" y="1"/>
                  </a:cubicBezTo>
                  <a:cubicBezTo>
                    <a:pt x="180" y="1"/>
                    <a:pt x="189" y="0"/>
                    <a:pt x="197" y="0"/>
                  </a:cubicBezTo>
                  <a:cubicBezTo>
                    <a:pt x="198" y="0"/>
                    <a:pt x="198" y="4"/>
                    <a:pt x="197" y="4"/>
                  </a:cubicBezTo>
                  <a:close/>
                </a:path>
              </a:pathLst>
            </a:custGeom>
            <a:solidFill>
              <a:srgbClr val="EE3A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EC7DE593-8E5A-4802-AEAA-BD10980CB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808" y="1137055"/>
              <a:ext cx="86403" cy="133679"/>
            </a:xfrm>
            <a:custGeom>
              <a:avLst/>
              <a:gdLst>
                <a:gd name="T0" fmla="*/ 122 w 122"/>
                <a:gd name="T1" fmla="*/ 39 h 186"/>
                <a:gd name="T2" fmla="*/ 119 w 122"/>
                <a:gd name="T3" fmla="*/ 39 h 186"/>
                <a:gd name="T4" fmla="*/ 90 w 122"/>
                <a:gd name="T5" fmla="*/ 6 h 186"/>
                <a:gd name="T6" fmla="*/ 69 w 122"/>
                <a:gd name="T7" fmla="*/ 6 h 186"/>
                <a:gd name="T8" fmla="*/ 43 w 122"/>
                <a:gd name="T9" fmla="*/ 25 h 186"/>
                <a:gd name="T10" fmla="*/ 43 w 122"/>
                <a:gd name="T11" fmla="*/ 90 h 186"/>
                <a:gd name="T12" fmla="*/ 76 w 122"/>
                <a:gd name="T13" fmla="*/ 90 h 186"/>
                <a:gd name="T14" fmla="*/ 103 w 122"/>
                <a:gd name="T15" fmla="*/ 70 h 186"/>
                <a:gd name="T16" fmla="*/ 107 w 122"/>
                <a:gd name="T17" fmla="*/ 70 h 186"/>
                <a:gd name="T18" fmla="*/ 107 w 122"/>
                <a:gd name="T19" fmla="*/ 93 h 186"/>
                <a:gd name="T20" fmla="*/ 107 w 122"/>
                <a:gd name="T21" fmla="*/ 120 h 186"/>
                <a:gd name="T22" fmla="*/ 104 w 122"/>
                <a:gd name="T23" fmla="*/ 120 h 186"/>
                <a:gd name="T24" fmla="*/ 74 w 122"/>
                <a:gd name="T25" fmla="*/ 96 h 186"/>
                <a:gd name="T26" fmla="*/ 43 w 122"/>
                <a:gd name="T27" fmla="*/ 96 h 186"/>
                <a:gd name="T28" fmla="*/ 43 w 122"/>
                <a:gd name="T29" fmla="*/ 161 h 186"/>
                <a:gd name="T30" fmla="*/ 80 w 122"/>
                <a:gd name="T31" fmla="*/ 183 h 186"/>
                <a:gd name="T32" fmla="*/ 80 w 122"/>
                <a:gd name="T33" fmla="*/ 186 h 186"/>
                <a:gd name="T34" fmla="*/ 35 w 122"/>
                <a:gd name="T35" fmla="*/ 186 h 186"/>
                <a:gd name="T36" fmla="*/ 1 w 122"/>
                <a:gd name="T37" fmla="*/ 186 h 186"/>
                <a:gd name="T38" fmla="*/ 1 w 122"/>
                <a:gd name="T39" fmla="*/ 183 h 186"/>
                <a:gd name="T40" fmla="*/ 27 w 122"/>
                <a:gd name="T41" fmla="*/ 162 h 186"/>
                <a:gd name="T42" fmla="*/ 27 w 122"/>
                <a:gd name="T43" fmla="*/ 24 h 186"/>
                <a:gd name="T44" fmla="*/ 1 w 122"/>
                <a:gd name="T45" fmla="*/ 4 h 186"/>
                <a:gd name="T46" fmla="*/ 1 w 122"/>
                <a:gd name="T47" fmla="*/ 0 h 186"/>
                <a:gd name="T48" fmla="*/ 119 w 122"/>
                <a:gd name="T49" fmla="*/ 0 h 186"/>
                <a:gd name="T50" fmla="*/ 121 w 122"/>
                <a:gd name="T51" fmla="*/ 3 h 186"/>
                <a:gd name="T52" fmla="*/ 122 w 122"/>
                <a:gd name="T53" fmla="*/ 3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2" h="186">
                  <a:moveTo>
                    <a:pt x="122" y="39"/>
                  </a:moveTo>
                  <a:cubicBezTo>
                    <a:pt x="122" y="40"/>
                    <a:pt x="119" y="40"/>
                    <a:pt x="119" y="39"/>
                  </a:cubicBezTo>
                  <a:cubicBezTo>
                    <a:pt x="119" y="19"/>
                    <a:pt x="107" y="6"/>
                    <a:pt x="90" y="6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48" y="6"/>
                    <a:pt x="43" y="9"/>
                    <a:pt x="43" y="25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96" y="90"/>
                    <a:pt x="103" y="85"/>
                    <a:pt x="103" y="70"/>
                  </a:cubicBezTo>
                  <a:cubicBezTo>
                    <a:pt x="103" y="69"/>
                    <a:pt x="107" y="69"/>
                    <a:pt x="107" y="70"/>
                  </a:cubicBezTo>
                  <a:cubicBezTo>
                    <a:pt x="107" y="81"/>
                    <a:pt x="107" y="86"/>
                    <a:pt x="107" y="93"/>
                  </a:cubicBezTo>
                  <a:cubicBezTo>
                    <a:pt x="107" y="102"/>
                    <a:pt x="107" y="110"/>
                    <a:pt x="107" y="120"/>
                  </a:cubicBezTo>
                  <a:cubicBezTo>
                    <a:pt x="107" y="121"/>
                    <a:pt x="104" y="121"/>
                    <a:pt x="104" y="120"/>
                  </a:cubicBezTo>
                  <a:cubicBezTo>
                    <a:pt x="104" y="102"/>
                    <a:pt x="96" y="96"/>
                    <a:pt x="74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61"/>
                    <a:pt x="43" y="161"/>
                    <a:pt x="43" y="161"/>
                  </a:cubicBezTo>
                  <a:cubicBezTo>
                    <a:pt x="43" y="179"/>
                    <a:pt x="48" y="183"/>
                    <a:pt x="80" y="183"/>
                  </a:cubicBezTo>
                  <a:cubicBezTo>
                    <a:pt x="82" y="183"/>
                    <a:pt x="82" y="186"/>
                    <a:pt x="80" y="186"/>
                  </a:cubicBezTo>
                  <a:cubicBezTo>
                    <a:pt x="68" y="186"/>
                    <a:pt x="53" y="186"/>
                    <a:pt x="35" y="186"/>
                  </a:cubicBezTo>
                  <a:cubicBezTo>
                    <a:pt x="23" y="186"/>
                    <a:pt x="10" y="186"/>
                    <a:pt x="1" y="186"/>
                  </a:cubicBezTo>
                  <a:cubicBezTo>
                    <a:pt x="0" y="186"/>
                    <a:pt x="0" y="183"/>
                    <a:pt x="1" y="183"/>
                  </a:cubicBezTo>
                  <a:cubicBezTo>
                    <a:pt x="23" y="183"/>
                    <a:pt x="27" y="180"/>
                    <a:pt x="27" y="16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7"/>
                    <a:pt x="23" y="4"/>
                    <a:pt x="1" y="4"/>
                  </a:cubicBezTo>
                  <a:cubicBezTo>
                    <a:pt x="0" y="4"/>
                    <a:pt x="0" y="0"/>
                    <a:pt x="1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0"/>
                    <a:pt x="121" y="1"/>
                    <a:pt x="121" y="3"/>
                  </a:cubicBezTo>
                  <a:lnTo>
                    <a:pt x="122" y="39"/>
                  </a:lnTo>
                  <a:close/>
                </a:path>
              </a:pathLst>
            </a:custGeom>
            <a:solidFill>
              <a:srgbClr val="EE3A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080A29F2-C413-4F4A-86B2-3F393D3B1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632" y="1137055"/>
              <a:ext cx="50537" cy="133679"/>
            </a:xfrm>
            <a:custGeom>
              <a:avLst/>
              <a:gdLst>
                <a:gd name="T0" fmla="*/ 70 w 71"/>
                <a:gd name="T1" fmla="*/ 183 h 186"/>
                <a:gd name="T2" fmla="*/ 70 w 71"/>
                <a:gd name="T3" fmla="*/ 186 h 186"/>
                <a:gd name="T4" fmla="*/ 36 w 71"/>
                <a:gd name="T5" fmla="*/ 186 h 186"/>
                <a:gd name="T6" fmla="*/ 1 w 71"/>
                <a:gd name="T7" fmla="*/ 186 h 186"/>
                <a:gd name="T8" fmla="*/ 1 w 71"/>
                <a:gd name="T9" fmla="*/ 183 h 186"/>
                <a:gd name="T10" fmla="*/ 28 w 71"/>
                <a:gd name="T11" fmla="*/ 162 h 186"/>
                <a:gd name="T12" fmla="*/ 28 w 71"/>
                <a:gd name="T13" fmla="*/ 24 h 186"/>
                <a:gd name="T14" fmla="*/ 1 w 71"/>
                <a:gd name="T15" fmla="*/ 4 h 186"/>
                <a:gd name="T16" fmla="*/ 1 w 71"/>
                <a:gd name="T17" fmla="*/ 0 h 186"/>
                <a:gd name="T18" fmla="*/ 36 w 71"/>
                <a:gd name="T19" fmla="*/ 1 h 186"/>
                <a:gd name="T20" fmla="*/ 70 w 71"/>
                <a:gd name="T21" fmla="*/ 0 h 186"/>
                <a:gd name="T22" fmla="*/ 70 w 71"/>
                <a:gd name="T23" fmla="*/ 4 h 186"/>
                <a:gd name="T24" fmla="*/ 44 w 71"/>
                <a:gd name="T25" fmla="*/ 25 h 186"/>
                <a:gd name="T26" fmla="*/ 44 w 71"/>
                <a:gd name="T27" fmla="*/ 162 h 186"/>
                <a:gd name="T28" fmla="*/ 70 w 71"/>
                <a:gd name="T29" fmla="*/ 18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186">
                  <a:moveTo>
                    <a:pt x="70" y="183"/>
                  </a:moveTo>
                  <a:cubicBezTo>
                    <a:pt x="71" y="183"/>
                    <a:pt x="71" y="186"/>
                    <a:pt x="70" y="186"/>
                  </a:cubicBezTo>
                  <a:cubicBezTo>
                    <a:pt x="61" y="186"/>
                    <a:pt x="50" y="186"/>
                    <a:pt x="36" y="186"/>
                  </a:cubicBezTo>
                  <a:cubicBezTo>
                    <a:pt x="22" y="186"/>
                    <a:pt x="11" y="186"/>
                    <a:pt x="1" y="186"/>
                  </a:cubicBezTo>
                  <a:cubicBezTo>
                    <a:pt x="0" y="186"/>
                    <a:pt x="0" y="183"/>
                    <a:pt x="1" y="183"/>
                  </a:cubicBezTo>
                  <a:cubicBezTo>
                    <a:pt x="24" y="183"/>
                    <a:pt x="28" y="180"/>
                    <a:pt x="28" y="162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7"/>
                    <a:pt x="24" y="4"/>
                    <a:pt x="1" y="4"/>
                  </a:cubicBezTo>
                  <a:cubicBezTo>
                    <a:pt x="0" y="4"/>
                    <a:pt x="0" y="0"/>
                    <a:pt x="1" y="0"/>
                  </a:cubicBezTo>
                  <a:cubicBezTo>
                    <a:pt x="11" y="0"/>
                    <a:pt x="22" y="1"/>
                    <a:pt x="36" y="1"/>
                  </a:cubicBezTo>
                  <a:cubicBezTo>
                    <a:pt x="50" y="1"/>
                    <a:pt x="61" y="0"/>
                    <a:pt x="70" y="0"/>
                  </a:cubicBezTo>
                  <a:cubicBezTo>
                    <a:pt x="71" y="0"/>
                    <a:pt x="71" y="4"/>
                    <a:pt x="70" y="4"/>
                  </a:cubicBezTo>
                  <a:cubicBezTo>
                    <a:pt x="48" y="4"/>
                    <a:pt x="44" y="8"/>
                    <a:pt x="44" y="25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4" y="180"/>
                    <a:pt x="47" y="183"/>
                    <a:pt x="70" y="1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E4935D71-CC72-4F1F-81C4-C495A1FA8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875" y="1137055"/>
              <a:ext cx="140201" cy="137483"/>
            </a:xfrm>
            <a:custGeom>
              <a:avLst/>
              <a:gdLst>
                <a:gd name="T0" fmla="*/ 196 w 198"/>
                <a:gd name="T1" fmla="*/ 4 h 191"/>
                <a:gd name="T2" fmla="*/ 173 w 198"/>
                <a:gd name="T3" fmla="*/ 32 h 191"/>
                <a:gd name="T4" fmla="*/ 173 w 198"/>
                <a:gd name="T5" fmla="*/ 190 h 191"/>
                <a:gd name="T6" fmla="*/ 170 w 198"/>
                <a:gd name="T7" fmla="*/ 190 h 191"/>
                <a:gd name="T8" fmla="*/ 35 w 198"/>
                <a:gd name="T9" fmla="*/ 25 h 191"/>
                <a:gd name="T10" fmla="*/ 30 w 198"/>
                <a:gd name="T11" fmla="*/ 19 h 191"/>
                <a:gd name="T12" fmla="*/ 30 w 198"/>
                <a:gd name="T13" fmla="*/ 156 h 191"/>
                <a:gd name="T14" fmla="*/ 53 w 198"/>
                <a:gd name="T15" fmla="*/ 183 h 191"/>
                <a:gd name="T16" fmla="*/ 53 w 198"/>
                <a:gd name="T17" fmla="*/ 186 h 191"/>
                <a:gd name="T18" fmla="*/ 27 w 198"/>
                <a:gd name="T19" fmla="*/ 186 h 191"/>
                <a:gd name="T20" fmla="*/ 1 w 198"/>
                <a:gd name="T21" fmla="*/ 186 h 191"/>
                <a:gd name="T22" fmla="*/ 1 w 198"/>
                <a:gd name="T23" fmla="*/ 183 h 191"/>
                <a:gd name="T24" fmla="*/ 23 w 198"/>
                <a:gd name="T25" fmla="*/ 156 h 191"/>
                <a:gd name="T26" fmla="*/ 23 w 198"/>
                <a:gd name="T27" fmla="*/ 13 h 191"/>
                <a:gd name="T28" fmla="*/ 2 w 198"/>
                <a:gd name="T29" fmla="*/ 4 h 191"/>
                <a:gd name="T30" fmla="*/ 2 w 198"/>
                <a:gd name="T31" fmla="*/ 0 h 191"/>
                <a:gd name="T32" fmla="*/ 22 w 198"/>
                <a:gd name="T33" fmla="*/ 1 h 191"/>
                <a:gd name="T34" fmla="*/ 35 w 198"/>
                <a:gd name="T35" fmla="*/ 0 h 191"/>
                <a:gd name="T36" fmla="*/ 49 w 198"/>
                <a:gd name="T37" fmla="*/ 16 h 191"/>
                <a:gd name="T38" fmla="*/ 167 w 198"/>
                <a:gd name="T39" fmla="*/ 162 h 191"/>
                <a:gd name="T40" fmla="*/ 167 w 198"/>
                <a:gd name="T41" fmla="*/ 32 h 191"/>
                <a:gd name="T42" fmla="*/ 145 w 198"/>
                <a:gd name="T43" fmla="*/ 4 h 191"/>
                <a:gd name="T44" fmla="*/ 145 w 198"/>
                <a:gd name="T45" fmla="*/ 0 h 191"/>
                <a:gd name="T46" fmla="*/ 170 w 198"/>
                <a:gd name="T47" fmla="*/ 1 h 191"/>
                <a:gd name="T48" fmla="*/ 196 w 198"/>
                <a:gd name="T49" fmla="*/ 0 h 191"/>
                <a:gd name="T50" fmla="*/ 196 w 198"/>
                <a:gd name="T51" fmla="*/ 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8" h="191">
                  <a:moveTo>
                    <a:pt x="196" y="4"/>
                  </a:moveTo>
                  <a:cubicBezTo>
                    <a:pt x="179" y="4"/>
                    <a:pt x="173" y="11"/>
                    <a:pt x="173" y="32"/>
                  </a:cubicBezTo>
                  <a:cubicBezTo>
                    <a:pt x="173" y="190"/>
                    <a:pt x="173" y="190"/>
                    <a:pt x="173" y="190"/>
                  </a:cubicBezTo>
                  <a:cubicBezTo>
                    <a:pt x="173" y="191"/>
                    <a:pt x="170" y="191"/>
                    <a:pt x="170" y="190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3" y="23"/>
                    <a:pt x="31" y="21"/>
                    <a:pt x="30" y="19"/>
                  </a:cubicBezTo>
                  <a:cubicBezTo>
                    <a:pt x="30" y="156"/>
                    <a:pt x="30" y="156"/>
                    <a:pt x="30" y="156"/>
                  </a:cubicBezTo>
                  <a:cubicBezTo>
                    <a:pt x="30" y="176"/>
                    <a:pt x="36" y="183"/>
                    <a:pt x="53" y="183"/>
                  </a:cubicBezTo>
                  <a:cubicBezTo>
                    <a:pt x="54" y="183"/>
                    <a:pt x="54" y="186"/>
                    <a:pt x="53" y="186"/>
                  </a:cubicBezTo>
                  <a:cubicBezTo>
                    <a:pt x="45" y="186"/>
                    <a:pt x="37" y="186"/>
                    <a:pt x="27" y="186"/>
                  </a:cubicBezTo>
                  <a:cubicBezTo>
                    <a:pt x="18" y="186"/>
                    <a:pt x="9" y="186"/>
                    <a:pt x="1" y="186"/>
                  </a:cubicBezTo>
                  <a:cubicBezTo>
                    <a:pt x="0" y="186"/>
                    <a:pt x="0" y="183"/>
                    <a:pt x="1" y="183"/>
                  </a:cubicBezTo>
                  <a:cubicBezTo>
                    <a:pt x="18" y="183"/>
                    <a:pt x="23" y="176"/>
                    <a:pt x="23" y="156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15" y="6"/>
                    <a:pt x="8" y="4"/>
                    <a:pt x="2" y="4"/>
                  </a:cubicBezTo>
                  <a:cubicBezTo>
                    <a:pt x="1" y="4"/>
                    <a:pt x="1" y="0"/>
                    <a:pt x="2" y="0"/>
                  </a:cubicBezTo>
                  <a:cubicBezTo>
                    <a:pt x="8" y="0"/>
                    <a:pt x="16" y="1"/>
                    <a:pt x="22" y="1"/>
                  </a:cubicBezTo>
                  <a:cubicBezTo>
                    <a:pt x="28" y="1"/>
                    <a:pt x="33" y="0"/>
                    <a:pt x="35" y="0"/>
                  </a:cubicBezTo>
                  <a:cubicBezTo>
                    <a:pt x="40" y="0"/>
                    <a:pt x="40" y="5"/>
                    <a:pt x="49" y="16"/>
                  </a:cubicBezTo>
                  <a:cubicBezTo>
                    <a:pt x="167" y="162"/>
                    <a:pt x="167" y="162"/>
                    <a:pt x="167" y="162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7" y="11"/>
                    <a:pt x="161" y="4"/>
                    <a:pt x="145" y="4"/>
                  </a:cubicBezTo>
                  <a:cubicBezTo>
                    <a:pt x="144" y="4"/>
                    <a:pt x="144" y="0"/>
                    <a:pt x="145" y="0"/>
                  </a:cubicBezTo>
                  <a:cubicBezTo>
                    <a:pt x="152" y="0"/>
                    <a:pt x="160" y="1"/>
                    <a:pt x="170" y="1"/>
                  </a:cubicBezTo>
                  <a:cubicBezTo>
                    <a:pt x="179" y="1"/>
                    <a:pt x="189" y="0"/>
                    <a:pt x="196" y="0"/>
                  </a:cubicBezTo>
                  <a:cubicBezTo>
                    <a:pt x="198" y="0"/>
                    <a:pt x="198" y="4"/>
                    <a:pt x="196" y="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BF555D22-5AA4-4F9A-B611-B7B8B2D98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434" y="1137055"/>
              <a:ext cx="50537" cy="133679"/>
            </a:xfrm>
            <a:custGeom>
              <a:avLst/>
              <a:gdLst>
                <a:gd name="T0" fmla="*/ 70 w 71"/>
                <a:gd name="T1" fmla="*/ 183 h 186"/>
                <a:gd name="T2" fmla="*/ 70 w 71"/>
                <a:gd name="T3" fmla="*/ 186 h 186"/>
                <a:gd name="T4" fmla="*/ 35 w 71"/>
                <a:gd name="T5" fmla="*/ 186 h 186"/>
                <a:gd name="T6" fmla="*/ 1 w 71"/>
                <a:gd name="T7" fmla="*/ 186 h 186"/>
                <a:gd name="T8" fmla="*/ 1 w 71"/>
                <a:gd name="T9" fmla="*/ 183 h 186"/>
                <a:gd name="T10" fmla="*/ 28 w 71"/>
                <a:gd name="T11" fmla="*/ 162 h 186"/>
                <a:gd name="T12" fmla="*/ 28 w 71"/>
                <a:gd name="T13" fmla="*/ 24 h 186"/>
                <a:gd name="T14" fmla="*/ 1 w 71"/>
                <a:gd name="T15" fmla="*/ 4 h 186"/>
                <a:gd name="T16" fmla="*/ 1 w 71"/>
                <a:gd name="T17" fmla="*/ 0 h 186"/>
                <a:gd name="T18" fmla="*/ 35 w 71"/>
                <a:gd name="T19" fmla="*/ 1 h 186"/>
                <a:gd name="T20" fmla="*/ 70 w 71"/>
                <a:gd name="T21" fmla="*/ 0 h 186"/>
                <a:gd name="T22" fmla="*/ 70 w 71"/>
                <a:gd name="T23" fmla="*/ 4 h 186"/>
                <a:gd name="T24" fmla="*/ 44 w 71"/>
                <a:gd name="T25" fmla="*/ 25 h 186"/>
                <a:gd name="T26" fmla="*/ 44 w 71"/>
                <a:gd name="T27" fmla="*/ 162 h 186"/>
                <a:gd name="T28" fmla="*/ 70 w 71"/>
                <a:gd name="T29" fmla="*/ 18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186">
                  <a:moveTo>
                    <a:pt x="70" y="183"/>
                  </a:moveTo>
                  <a:cubicBezTo>
                    <a:pt x="71" y="183"/>
                    <a:pt x="71" y="186"/>
                    <a:pt x="70" y="186"/>
                  </a:cubicBezTo>
                  <a:cubicBezTo>
                    <a:pt x="61" y="186"/>
                    <a:pt x="49" y="186"/>
                    <a:pt x="35" y="186"/>
                  </a:cubicBezTo>
                  <a:cubicBezTo>
                    <a:pt x="22" y="186"/>
                    <a:pt x="10" y="186"/>
                    <a:pt x="1" y="186"/>
                  </a:cubicBezTo>
                  <a:cubicBezTo>
                    <a:pt x="0" y="186"/>
                    <a:pt x="0" y="183"/>
                    <a:pt x="1" y="183"/>
                  </a:cubicBezTo>
                  <a:cubicBezTo>
                    <a:pt x="23" y="183"/>
                    <a:pt x="28" y="180"/>
                    <a:pt x="28" y="162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7"/>
                    <a:pt x="23" y="4"/>
                    <a:pt x="1" y="4"/>
                  </a:cubicBezTo>
                  <a:cubicBezTo>
                    <a:pt x="0" y="4"/>
                    <a:pt x="0" y="0"/>
                    <a:pt x="1" y="0"/>
                  </a:cubicBezTo>
                  <a:cubicBezTo>
                    <a:pt x="10" y="0"/>
                    <a:pt x="22" y="1"/>
                    <a:pt x="35" y="1"/>
                  </a:cubicBezTo>
                  <a:cubicBezTo>
                    <a:pt x="49" y="1"/>
                    <a:pt x="61" y="0"/>
                    <a:pt x="70" y="0"/>
                  </a:cubicBezTo>
                  <a:cubicBezTo>
                    <a:pt x="71" y="0"/>
                    <a:pt x="71" y="4"/>
                    <a:pt x="70" y="4"/>
                  </a:cubicBezTo>
                  <a:cubicBezTo>
                    <a:pt x="48" y="4"/>
                    <a:pt x="44" y="8"/>
                    <a:pt x="44" y="25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4" y="180"/>
                    <a:pt x="47" y="183"/>
                    <a:pt x="70" y="1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="" xmlns:a16="http://schemas.microsoft.com/office/drawing/2014/main" id="{FA989E82-E603-46B8-B670-D3BFFBF67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133" y="1130534"/>
              <a:ext cx="117378" cy="140200"/>
            </a:xfrm>
            <a:custGeom>
              <a:avLst/>
              <a:gdLst>
                <a:gd name="T0" fmla="*/ 4 w 166"/>
                <a:gd name="T1" fmla="*/ 55 h 195"/>
                <a:gd name="T2" fmla="*/ 0 w 166"/>
                <a:gd name="T3" fmla="*/ 55 h 195"/>
                <a:gd name="T4" fmla="*/ 4 w 166"/>
                <a:gd name="T5" fmla="*/ 3 h 195"/>
                <a:gd name="T6" fmla="*/ 8 w 166"/>
                <a:gd name="T7" fmla="*/ 3 h 195"/>
                <a:gd name="T8" fmla="*/ 24 w 166"/>
                <a:gd name="T9" fmla="*/ 9 h 195"/>
                <a:gd name="T10" fmla="*/ 83 w 166"/>
                <a:gd name="T11" fmla="*/ 10 h 195"/>
                <a:gd name="T12" fmla="*/ 141 w 166"/>
                <a:gd name="T13" fmla="*/ 9 h 195"/>
                <a:gd name="T14" fmla="*/ 163 w 166"/>
                <a:gd name="T15" fmla="*/ 2 h 195"/>
                <a:gd name="T16" fmla="*/ 166 w 166"/>
                <a:gd name="T17" fmla="*/ 2 h 195"/>
                <a:gd name="T18" fmla="*/ 164 w 166"/>
                <a:gd name="T19" fmla="*/ 55 h 195"/>
                <a:gd name="T20" fmla="*/ 160 w 166"/>
                <a:gd name="T21" fmla="*/ 55 h 195"/>
                <a:gd name="T22" fmla="*/ 124 w 166"/>
                <a:gd name="T23" fmla="*/ 14 h 195"/>
                <a:gd name="T24" fmla="*/ 92 w 166"/>
                <a:gd name="T25" fmla="*/ 34 h 195"/>
                <a:gd name="T26" fmla="*/ 92 w 166"/>
                <a:gd name="T27" fmla="*/ 171 h 195"/>
                <a:gd name="T28" fmla="*/ 122 w 166"/>
                <a:gd name="T29" fmla="*/ 192 h 195"/>
                <a:gd name="T30" fmla="*/ 122 w 166"/>
                <a:gd name="T31" fmla="*/ 195 h 195"/>
                <a:gd name="T32" fmla="*/ 83 w 166"/>
                <a:gd name="T33" fmla="*/ 195 h 195"/>
                <a:gd name="T34" fmla="*/ 45 w 166"/>
                <a:gd name="T35" fmla="*/ 195 h 195"/>
                <a:gd name="T36" fmla="*/ 45 w 166"/>
                <a:gd name="T37" fmla="*/ 192 h 195"/>
                <a:gd name="T38" fmla="*/ 76 w 166"/>
                <a:gd name="T39" fmla="*/ 171 h 195"/>
                <a:gd name="T40" fmla="*/ 76 w 166"/>
                <a:gd name="T41" fmla="*/ 33 h 195"/>
                <a:gd name="T42" fmla="*/ 43 w 166"/>
                <a:gd name="T43" fmla="*/ 14 h 195"/>
                <a:gd name="T44" fmla="*/ 4 w 166"/>
                <a:gd name="T45" fmla="*/ 5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195">
                  <a:moveTo>
                    <a:pt x="4" y="55"/>
                  </a:moveTo>
                  <a:cubicBezTo>
                    <a:pt x="4" y="56"/>
                    <a:pt x="0" y="56"/>
                    <a:pt x="0" y="55"/>
                  </a:cubicBezTo>
                  <a:cubicBezTo>
                    <a:pt x="1" y="45"/>
                    <a:pt x="4" y="16"/>
                    <a:pt x="4" y="3"/>
                  </a:cubicBezTo>
                  <a:cubicBezTo>
                    <a:pt x="4" y="1"/>
                    <a:pt x="8" y="1"/>
                    <a:pt x="8" y="3"/>
                  </a:cubicBezTo>
                  <a:cubicBezTo>
                    <a:pt x="8" y="9"/>
                    <a:pt x="18" y="9"/>
                    <a:pt x="24" y="9"/>
                  </a:cubicBezTo>
                  <a:cubicBezTo>
                    <a:pt x="41" y="10"/>
                    <a:pt x="61" y="10"/>
                    <a:pt x="83" y="10"/>
                  </a:cubicBezTo>
                  <a:cubicBezTo>
                    <a:pt x="111" y="10"/>
                    <a:pt x="125" y="9"/>
                    <a:pt x="141" y="9"/>
                  </a:cubicBezTo>
                  <a:cubicBezTo>
                    <a:pt x="154" y="9"/>
                    <a:pt x="161" y="8"/>
                    <a:pt x="163" y="2"/>
                  </a:cubicBezTo>
                  <a:cubicBezTo>
                    <a:pt x="164" y="0"/>
                    <a:pt x="166" y="0"/>
                    <a:pt x="166" y="2"/>
                  </a:cubicBezTo>
                  <a:cubicBezTo>
                    <a:pt x="165" y="14"/>
                    <a:pt x="164" y="46"/>
                    <a:pt x="164" y="55"/>
                  </a:cubicBezTo>
                  <a:cubicBezTo>
                    <a:pt x="164" y="56"/>
                    <a:pt x="160" y="56"/>
                    <a:pt x="160" y="55"/>
                  </a:cubicBezTo>
                  <a:cubicBezTo>
                    <a:pt x="160" y="25"/>
                    <a:pt x="152" y="14"/>
                    <a:pt x="124" y="14"/>
                  </a:cubicBezTo>
                  <a:cubicBezTo>
                    <a:pt x="96" y="14"/>
                    <a:pt x="92" y="15"/>
                    <a:pt x="92" y="34"/>
                  </a:cubicBezTo>
                  <a:cubicBezTo>
                    <a:pt x="92" y="171"/>
                    <a:pt x="92" y="171"/>
                    <a:pt x="92" y="171"/>
                  </a:cubicBezTo>
                  <a:cubicBezTo>
                    <a:pt x="92" y="189"/>
                    <a:pt x="96" y="192"/>
                    <a:pt x="122" y="192"/>
                  </a:cubicBezTo>
                  <a:cubicBezTo>
                    <a:pt x="123" y="192"/>
                    <a:pt x="123" y="195"/>
                    <a:pt x="122" y="195"/>
                  </a:cubicBezTo>
                  <a:cubicBezTo>
                    <a:pt x="111" y="195"/>
                    <a:pt x="99" y="195"/>
                    <a:pt x="83" y="195"/>
                  </a:cubicBezTo>
                  <a:cubicBezTo>
                    <a:pt x="69" y="195"/>
                    <a:pt x="56" y="195"/>
                    <a:pt x="45" y="195"/>
                  </a:cubicBezTo>
                  <a:cubicBezTo>
                    <a:pt x="44" y="195"/>
                    <a:pt x="44" y="192"/>
                    <a:pt x="45" y="192"/>
                  </a:cubicBezTo>
                  <a:cubicBezTo>
                    <a:pt x="71" y="192"/>
                    <a:pt x="76" y="189"/>
                    <a:pt x="76" y="171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14"/>
                    <a:pt x="71" y="14"/>
                    <a:pt x="43" y="14"/>
                  </a:cubicBezTo>
                  <a:cubicBezTo>
                    <a:pt x="18" y="14"/>
                    <a:pt x="8" y="25"/>
                    <a:pt x="4" y="5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12">
              <a:extLst>
                <a:ext uri="{FF2B5EF4-FFF2-40B4-BE49-F238E27FC236}">
                  <a16:creationId xmlns="" xmlns:a16="http://schemas.microsoft.com/office/drawing/2014/main" id="{95CE4225-A8D3-4AF9-9243-CF5AF5873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128" y="1137055"/>
              <a:ext cx="92923" cy="133679"/>
            </a:xfrm>
            <a:custGeom>
              <a:avLst/>
              <a:gdLst>
                <a:gd name="T0" fmla="*/ 131 w 131"/>
                <a:gd name="T1" fmla="*/ 143 h 186"/>
                <a:gd name="T2" fmla="*/ 128 w 131"/>
                <a:gd name="T3" fmla="*/ 182 h 186"/>
                <a:gd name="T4" fmla="*/ 124 w 131"/>
                <a:gd name="T5" fmla="*/ 186 h 186"/>
                <a:gd name="T6" fmla="*/ 1 w 131"/>
                <a:gd name="T7" fmla="*/ 186 h 186"/>
                <a:gd name="T8" fmla="*/ 1 w 131"/>
                <a:gd name="T9" fmla="*/ 183 h 186"/>
                <a:gd name="T10" fmla="*/ 27 w 131"/>
                <a:gd name="T11" fmla="*/ 162 h 186"/>
                <a:gd name="T12" fmla="*/ 27 w 131"/>
                <a:gd name="T13" fmla="*/ 24 h 186"/>
                <a:gd name="T14" fmla="*/ 1 w 131"/>
                <a:gd name="T15" fmla="*/ 4 h 186"/>
                <a:gd name="T16" fmla="*/ 1 w 131"/>
                <a:gd name="T17" fmla="*/ 0 h 186"/>
                <a:gd name="T18" fmla="*/ 119 w 131"/>
                <a:gd name="T19" fmla="*/ 0 h 186"/>
                <a:gd name="T20" fmla="*/ 121 w 131"/>
                <a:gd name="T21" fmla="*/ 3 h 186"/>
                <a:gd name="T22" fmla="*/ 122 w 131"/>
                <a:gd name="T23" fmla="*/ 39 h 186"/>
                <a:gd name="T24" fmla="*/ 119 w 131"/>
                <a:gd name="T25" fmla="*/ 39 h 186"/>
                <a:gd name="T26" fmla="*/ 89 w 131"/>
                <a:gd name="T27" fmla="*/ 6 h 186"/>
                <a:gd name="T28" fmla="*/ 69 w 131"/>
                <a:gd name="T29" fmla="*/ 6 h 186"/>
                <a:gd name="T30" fmla="*/ 43 w 131"/>
                <a:gd name="T31" fmla="*/ 26 h 186"/>
                <a:gd name="T32" fmla="*/ 43 w 131"/>
                <a:gd name="T33" fmla="*/ 87 h 186"/>
                <a:gd name="T34" fmla="*/ 82 w 131"/>
                <a:gd name="T35" fmla="*/ 87 h 186"/>
                <a:gd name="T36" fmla="*/ 107 w 131"/>
                <a:gd name="T37" fmla="*/ 66 h 186"/>
                <a:gd name="T38" fmla="*/ 110 w 131"/>
                <a:gd name="T39" fmla="*/ 66 h 186"/>
                <a:gd name="T40" fmla="*/ 110 w 131"/>
                <a:gd name="T41" fmla="*/ 90 h 186"/>
                <a:gd name="T42" fmla="*/ 111 w 131"/>
                <a:gd name="T43" fmla="*/ 117 h 186"/>
                <a:gd name="T44" fmla="*/ 107 w 131"/>
                <a:gd name="T45" fmla="*/ 117 h 186"/>
                <a:gd name="T46" fmla="*/ 81 w 131"/>
                <a:gd name="T47" fmla="*/ 92 h 186"/>
                <a:gd name="T48" fmla="*/ 43 w 131"/>
                <a:gd name="T49" fmla="*/ 92 h 186"/>
                <a:gd name="T50" fmla="*/ 43 w 131"/>
                <a:gd name="T51" fmla="*/ 161 h 186"/>
                <a:gd name="T52" fmla="*/ 69 w 131"/>
                <a:gd name="T53" fmla="*/ 181 h 186"/>
                <a:gd name="T54" fmla="*/ 96 w 131"/>
                <a:gd name="T55" fmla="*/ 181 h 186"/>
                <a:gd name="T56" fmla="*/ 127 w 131"/>
                <a:gd name="T57" fmla="*/ 143 h 186"/>
                <a:gd name="T58" fmla="*/ 131 w 131"/>
                <a:gd name="T59" fmla="*/ 1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" h="186">
                  <a:moveTo>
                    <a:pt x="131" y="143"/>
                  </a:moveTo>
                  <a:cubicBezTo>
                    <a:pt x="130" y="154"/>
                    <a:pt x="128" y="170"/>
                    <a:pt x="128" y="182"/>
                  </a:cubicBezTo>
                  <a:cubicBezTo>
                    <a:pt x="128" y="185"/>
                    <a:pt x="127" y="186"/>
                    <a:pt x="124" y="186"/>
                  </a:cubicBezTo>
                  <a:cubicBezTo>
                    <a:pt x="1" y="186"/>
                    <a:pt x="1" y="186"/>
                    <a:pt x="1" y="186"/>
                  </a:cubicBezTo>
                  <a:cubicBezTo>
                    <a:pt x="0" y="186"/>
                    <a:pt x="0" y="183"/>
                    <a:pt x="1" y="183"/>
                  </a:cubicBezTo>
                  <a:cubicBezTo>
                    <a:pt x="23" y="183"/>
                    <a:pt x="27" y="180"/>
                    <a:pt x="27" y="16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7"/>
                    <a:pt x="23" y="4"/>
                    <a:pt x="1" y="4"/>
                  </a:cubicBezTo>
                  <a:cubicBezTo>
                    <a:pt x="0" y="4"/>
                    <a:pt x="0" y="0"/>
                    <a:pt x="1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0"/>
                    <a:pt x="121" y="1"/>
                    <a:pt x="121" y="3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2" y="40"/>
                    <a:pt x="119" y="40"/>
                    <a:pt x="119" y="39"/>
                  </a:cubicBezTo>
                  <a:cubicBezTo>
                    <a:pt x="119" y="19"/>
                    <a:pt x="107" y="6"/>
                    <a:pt x="89" y="6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47" y="6"/>
                    <a:pt x="43" y="9"/>
                    <a:pt x="43" y="26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100" y="87"/>
                    <a:pt x="107" y="81"/>
                    <a:pt x="107" y="66"/>
                  </a:cubicBezTo>
                  <a:cubicBezTo>
                    <a:pt x="107" y="65"/>
                    <a:pt x="110" y="65"/>
                    <a:pt x="110" y="66"/>
                  </a:cubicBezTo>
                  <a:cubicBezTo>
                    <a:pt x="110" y="78"/>
                    <a:pt x="110" y="83"/>
                    <a:pt x="110" y="90"/>
                  </a:cubicBezTo>
                  <a:cubicBezTo>
                    <a:pt x="110" y="99"/>
                    <a:pt x="111" y="107"/>
                    <a:pt x="111" y="117"/>
                  </a:cubicBezTo>
                  <a:cubicBezTo>
                    <a:pt x="111" y="117"/>
                    <a:pt x="107" y="117"/>
                    <a:pt x="107" y="117"/>
                  </a:cubicBezTo>
                  <a:cubicBezTo>
                    <a:pt x="107" y="99"/>
                    <a:pt x="100" y="92"/>
                    <a:pt x="81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161"/>
                    <a:pt x="43" y="161"/>
                    <a:pt x="43" y="161"/>
                  </a:cubicBezTo>
                  <a:cubicBezTo>
                    <a:pt x="43" y="178"/>
                    <a:pt x="47" y="181"/>
                    <a:pt x="69" y="181"/>
                  </a:cubicBezTo>
                  <a:cubicBezTo>
                    <a:pt x="96" y="181"/>
                    <a:pt x="96" y="181"/>
                    <a:pt x="96" y="181"/>
                  </a:cubicBezTo>
                  <a:cubicBezTo>
                    <a:pt x="112" y="181"/>
                    <a:pt x="125" y="166"/>
                    <a:pt x="127" y="143"/>
                  </a:cubicBezTo>
                  <a:cubicBezTo>
                    <a:pt x="127" y="142"/>
                    <a:pt x="131" y="142"/>
                    <a:pt x="131" y="14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13">
              <a:extLst>
                <a:ext uri="{FF2B5EF4-FFF2-40B4-BE49-F238E27FC236}">
                  <a16:creationId xmlns="" xmlns:a16="http://schemas.microsoft.com/office/drawing/2014/main" id="{2E148617-E68C-4ED8-AD44-DB6B89F032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4743" y="1134338"/>
              <a:ext cx="148896" cy="136397"/>
            </a:xfrm>
            <a:custGeom>
              <a:avLst/>
              <a:gdLst>
                <a:gd name="T0" fmla="*/ 208 w 210"/>
                <a:gd name="T1" fmla="*/ 190 h 190"/>
                <a:gd name="T2" fmla="*/ 174 w 210"/>
                <a:gd name="T3" fmla="*/ 189 h 190"/>
                <a:gd name="T4" fmla="*/ 144 w 210"/>
                <a:gd name="T5" fmla="*/ 190 h 190"/>
                <a:gd name="T6" fmla="*/ 144 w 210"/>
                <a:gd name="T7" fmla="*/ 187 h 190"/>
                <a:gd name="T8" fmla="*/ 163 w 210"/>
                <a:gd name="T9" fmla="*/ 165 h 190"/>
                <a:gd name="T10" fmla="*/ 128 w 210"/>
                <a:gd name="T11" fmla="*/ 90 h 190"/>
                <a:gd name="T12" fmla="*/ 71 w 210"/>
                <a:gd name="T13" fmla="*/ 90 h 190"/>
                <a:gd name="T14" fmla="*/ 44 w 210"/>
                <a:gd name="T15" fmla="*/ 154 h 190"/>
                <a:gd name="T16" fmla="*/ 69 w 210"/>
                <a:gd name="T17" fmla="*/ 187 h 190"/>
                <a:gd name="T18" fmla="*/ 69 w 210"/>
                <a:gd name="T19" fmla="*/ 190 h 190"/>
                <a:gd name="T20" fmla="*/ 34 w 210"/>
                <a:gd name="T21" fmla="*/ 189 h 190"/>
                <a:gd name="T22" fmla="*/ 2 w 210"/>
                <a:gd name="T23" fmla="*/ 190 h 190"/>
                <a:gd name="T24" fmla="*/ 2 w 210"/>
                <a:gd name="T25" fmla="*/ 187 h 190"/>
                <a:gd name="T26" fmla="*/ 38 w 210"/>
                <a:gd name="T27" fmla="*/ 151 h 190"/>
                <a:gd name="T28" fmla="*/ 101 w 210"/>
                <a:gd name="T29" fmla="*/ 1 h 190"/>
                <a:gd name="T30" fmla="*/ 104 w 210"/>
                <a:gd name="T31" fmla="*/ 1 h 190"/>
                <a:gd name="T32" fmla="*/ 173 w 210"/>
                <a:gd name="T33" fmla="*/ 150 h 190"/>
                <a:gd name="T34" fmla="*/ 208 w 210"/>
                <a:gd name="T35" fmla="*/ 187 h 190"/>
                <a:gd name="T36" fmla="*/ 208 w 210"/>
                <a:gd name="T37" fmla="*/ 190 h 190"/>
                <a:gd name="T38" fmla="*/ 125 w 210"/>
                <a:gd name="T39" fmla="*/ 84 h 190"/>
                <a:gd name="T40" fmla="*/ 98 w 210"/>
                <a:gd name="T41" fmla="*/ 25 h 190"/>
                <a:gd name="T42" fmla="*/ 73 w 210"/>
                <a:gd name="T43" fmla="*/ 84 h 190"/>
                <a:gd name="T44" fmla="*/ 125 w 210"/>
                <a:gd name="T45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0" h="190">
                  <a:moveTo>
                    <a:pt x="208" y="190"/>
                  </a:moveTo>
                  <a:cubicBezTo>
                    <a:pt x="197" y="190"/>
                    <a:pt x="185" y="189"/>
                    <a:pt x="174" y="189"/>
                  </a:cubicBezTo>
                  <a:cubicBezTo>
                    <a:pt x="162" y="189"/>
                    <a:pt x="154" y="190"/>
                    <a:pt x="144" y="190"/>
                  </a:cubicBezTo>
                  <a:cubicBezTo>
                    <a:pt x="142" y="190"/>
                    <a:pt x="142" y="187"/>
                    <a:pt x="144" y="187"/>
                  </a:cubicBezTo>
                  <a:cubicBezTo>
                    <a:pt x="166" y="187"/>
                    <a:pt x="171" y="182"/>
                    <a:pt x="163" y="165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44" y="154"/>
                    <a:pt x="44" y="154"/>
                    <a:pt x="44" y="154"/>
                  </a:cubicBezTo>
                  <a:cubicBezTo>
                    <a:pt x="34" y="178"/>
                    <a:pt x="42" y="187"/>
                    <a:pt x="69" y="187"/>
                  </a:cubicBezTo>
                  <a:cubicBezTo>
                    <a:pt x="71" y="187"/>
                    <a:pt x="71" y="190"/>
                    <a:pt x="69" y="190"/>
                  </a:cubicBezTo>
                  <a:cubicBezTo>
                    <a:pt x="57" y="190"/>
                    <a:pt x="49" y="189"/>
                    <a:pt x="34" y="189"/>
                  </a:cubicBezTo>
                  <a:cubicBezTo>
                    <a:pt x="20" y="189"/>
                    <a:pt x="14" y="190"/>
                    <a:pt x="2" y="190"/>
                  </a:cubicBezTo>
                  <a:cubicBezTo>
                    <a:pt x="0" y="190"/>
                    <a:pt x="0" y="187"/>
                    <a:pt x="2" y="187"/>
                  </a:cubicBezTo>
                  <a:cubicBezTo>
                    <a:pt x="18" y="187"/>
                    <a:pt x="26" y="180"/>
                    <a:pt x="38" y="151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1" y="0"/>
                    <a:pt x="104" y="0"/>
                    <a:pt x="104" y="1"/>
                  </a:cubicBezTo>
                  <a:cubicBezTo>
                    <a:pt x="173" y="150"/>
                    <a:pt x="173" y="150"/>
                    <a:pt x="173" y="150"/>
                  </a:cubicBezTo>
                  <a:cubicBezTo>
                    <a:pt x="187" y="180"/>
                    <a:pt x="195" y="187"/>
                    <a:pt x="208" y="187"/>
                  </a:cubicBezTo>
                  <a:cubicBezTo>
                    <a:pt x="210" y="187"/>
                    <a:pt x="210" y="190"/>
                    <a:pt x="208" y="190"/>
                  </a:cubicBezTo>
                  <a:close/>
                  <a:moveTo>
                    <a:pt x="125" y="84"/>
                  </a:moveTo>
                  <a:cubicBezTo>
                    <a:pt x="98" y="25"/>
                    <a:pt x="98" y="25"/>
                    <a:pt x="98" y="25"/>
                  </a:cubicBezTo>
                  <a:cubicBezTo>
                    <a:pt x="73" y="84"/>
                    <a:pt x="73" y="84"/>
                    <a:pt x="73" y="84"/>
                  </a:cubicBezTo>
                  <a:lnTo>
                    <a:pt x="125" y="84"/>
                  </a:lnTo>
                  <a:close/>
                </a:path>
              </a:pathLst>
            </a:custGeom>
            <a:solidFill>
              <a:srgbClr val="EE3A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14">
              <a:extLst>
                <a:ext uri="{FF2B5EF4-FFF2-40B4-BE49-F238E27FC236}">
                  <a16:creationId xmlns="" xmlns:a16="http://schemas.microsoft.com/office/drawing/2014/main" id="{701DB762-CBE7-4B5A-A945-9FBFDE785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019" y="1134882"/>
              <a:ext cx="121725" cy="138570"/>
            </a:xfrm>
            <a:custGeom>
              <a:avLst/>
              <a:gdLst>
                <a:gd name="T0" fmla="*/ 161 w 172"/>
                <a:gd name="T1" fmla="*/ 11 h 193"/>
                <a:gd name="T2" fmla="*/ 165 w 172"/>
                <a:gd name="T3" fmla="*/ 18 h 193"/>
                <a:gd name="T4" fmla="*/ 169 w 172"/>
                <a:gd name="T5" fmla="*/ 50 h 193"/>
                <a:gd name="T6" fmla="*/ 165 w 172"/>
                <a:gd name="T7" fmla="*/ 50 h 193"/>
                <a:gd name="T8" fmla="*/ 96 w 172"/>
                <a:gd name="T9" fmla="*/ 6 h 193"/>
                <a:gd name="T10" fmla="*/ 18 w 172"/>
                <a:gd name="T11" fmla="*/ 86 h 193"/>
                <a:gd name="T12" fmla="*/ 107 w 172"/>
                <a:gd name="T13" fmla="*/ 189 h 193"/>
                <a:gd name="T14" fmla="*/ 168 w 172"/>
                <a:gd name="T15" fmla="*/ 142 h 193"/>
                <a:gd name="T16" fmla="*/ 172 w 172"/>
                <a:gd name="T17" fmla="*/ 143 h 193"/>
                <a:gd name="T18" fmla="*/ 167 w 172"/>
                <a:gd name="T19" fmla="*/ 175 h 193"/>
                <a:gd name="T20" fmla="*/ 163 w 172"/>
                <a:gd name="T21" fmla="*/ 181 h 193"/>
                <a:gd name="T22" fmla="*/ 106 w 172"/>
                <a:gd name="T23" fmla="*/ 193 h 193"/>
                <a:gd name="T24" fmla="*/ 0 w 172"/>
                <a:gd name="T25" fmla="*/ 94 h 193"/>
                <a:gd name="T26" fmla="*/ 108 w 172"/>
                <a:gd name="T27" fmla="*/ 0 h 193"/>
                <a:gd name="T28" fmla="*/ 161 w 172"/>
                <a:gd name="T29" fmla="*/ 1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2" h="193">
                  <a:moveTo>
                    <a:pt x="161" y="11"/>
                  </a:moveTo>
                  <a:cubicBezTo>
                    <a:pt x="164" y="13"/>
                    <a:pt x="165" y="14"/>
                    <a:pt x="165" y="18"/>
                  </a:cubicBezTo>
                  <a:cubicBezTo>
                    <a:pt x="169" y="50"/>
                    <a:pt x="169" y="50"/>
                    <a:pt x="169" y="50"/>
                  </a:cubicBezTo>
                  <a:cubicBezTo>
                    <a:pt x="169" y="50"/>
                    <a:pt x="166" y="51"/>
                    <a:pt x="165" y="50"/>
                  </a:cubicBezTo>
                  <a:cubicBezTo>
                    <a:pt x="157" y="18"/>
                    <a:pt x="130" y="6"/>
                    <a:pt x="96" y="6"/>
                  </a:cubicBezTo>
                  <a:cubicBezTo>
                    <a:pt x="49" y="6"/>
                    <a:pt x="18" y="38"/>
                    <a:pt x="18" y="86"/>
                  </a:cubicBezTo>
                  <a:cubicBezTo>
                    <a:pt x="18" y="144"/>
                    <a:pt x="59" y="189"/>
                    <a:pt x="107" y="189"/>
                  </a:cubicBezTo>
                  <a:cubicBezTo>
                    <a:pt x="135" y="189"/>
                    <a:pt x="158" y="175"/>
                    <a:pt x="168" y="142"/>
                  </a:cubicBezTo>
                  <a:cubicBezTo>
                    <a:pt x="168" y="141"/>
                    <a:pt x="172" y="142"/>
                    <a:pt x="172" y="143"/>
                  </a:cubicBezTo>
                  <a:cubicBezTo>
                    <a:pt x="167" y="175"/>
                    <a:pt x="167" y="175"/>
                    <a:pt x="167" y="175"/>
                  </a:cubicBezTo>
                  <a:cubicBezTo>
                    <a:pt x="166" y="179"/>
                    <a:pt x="166" y="180"/>
                    <a:pt x="163" y="181"/>
                  </a:cubicBezTo>
                  <a:cubicBezTo>
                    <a:pt x="144" y="190"/>
                    <a:pt x="125" y="193"/>
                    <a:pt x="106" y="193"/>
                  </a:cubicBezTo>
                  <a:cubicBezTo>
                    <a:pt x="30" y="193"/>
                    <a:pt x="0" y="141"/>
                    <a:pt x="0" y="94"/>
                  </a:cubicBezTo>
                  <a:cubicBezTo>
                    <a:pt x="0" y="38"/>
                    <a:pt x="52" y="0"/>
                    <a:pt x="108" y="0"/>
                  </a:cubicBezTo>
                  <a:cubicBezTo>
                    <a:pt x="127" y="0"/>
                    <a:pt x="149" y="4"/>
                    <a:pt x="161" y="11"/>
                  </a:cubicBezTo>
                  <a:close/>
                </a:path>
              </a:pathLst>
            </a:custGeom>
            <a:solidFill>
              <a:srgbClr val="EE3A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15">
              <a:extLst>
                <a:ext uri="{FF2B5EF4-FFF2-40B4-BE49-F238E27FC236}">
                  <a16:creationId xmlns="" xmlns:a16="http://schemas.microsoft.com/office/drawing/2014/main" id="{2B8D8BEE-A1D8-4054-AA1B-809D963EA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1535" y="1134882"/>
              <a:ext cx="121725" cy="138570"/>
            </a:xfrm>
            <a:custGeom>
              <a:avLst/>
              <a:gdLst>
                <a:gd name="T0" fmla="*/ 162 w 172"/>
                <a:gd name="T1" fmla="*/ 11 h 193"/>
                <a:gd name="T2" fmla="*/ 166 w 172"/>
                <a:gd name="T3" fmla="*/ 18 h 193"/>
                <a:gd name="T4" fmla="*/ 169 w 172"/>
                <a:gd name="T5" fmla="*/ 50 h 193"/>
                <a:gd name="T6" fmla="*/ 166 w 172"/>
                <a:gd name="T7" fmla="*/ 50 h 193"/>
                <a:gd name="T8" fmla="*/ 97 w 172"/>
                <a:gd name="T9" fmla="*/ 6 h 193"/>
                <a:gd name="T10" fmla="*/ 19 w 172"/>
                <a:gd name="T11" fmla="*/ 86 h 193"/>
                <a:gd name="T12" fmla="*/ 107 w 172"/>
                <a:gd name="T13" fmla="*/ 189 h 193"/>
                <a:gd name="T14" fmla="*/ 168 w 172"/>
                <a:gd name="T15" fmla="*/ 142 h 193"/>
                <a:gd name="T16" fmla="*/ 172 w 172"/>
                <a:gd name="T17" fmla="*/ 143 h 193"/>
                <a:gd name="T18" fmla="*/ 168 w 172"/>
                <a:gd name="T19" fmla="*/ 175 h 193"/>
                <a:gd name="T20" fmla="*/ 163 w 172"/>
                <a:gd name="T21" fmla="*/ 181 h 193"/>
                <a:gd name="T22" fmla="*/ 106 w 172"/>
                <a:gd name="T23" fmla="*/ 193 h 193"/>
                <a:gd name="T24" fmla="*/ 0 w 172"/>
                <a:gd name="T25" fmla="*/ 94 h 193"/>
                <a:gd name="T26" fmla="*/ 109 w 172"/>
                <a:gd name="T27" fmla="*/ 0 h 193"/>
                <a:gd name="T28" fmla="*/ 162 w 172"/>
                <a:gd name="T29" fmla="*/ 1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2" h="193">
                  <a:moveTo>
                    <a:pt x="162" y="11"/>
                  </a:moveTo>
                  <a:cubicBezTo>
                    <a:pt x="165" y="13"/>
                    <a:pt x="166" y="14"/>
                    <a:pt x="166" y="18"/>
                  </a:cubicBezTo>
                  <a:cubicBezTo>
                    <a:pt x="169" y="50"/>
                    <a:pt x="169" y="50"/>
                    <a:pt x="169" y="50"/>
                  </a:cubicBezTo>
                  <a:cubicBezTo>
                    <a:pt x="169" y="50"/>
                    <a:pt x="166" y="51"/>
                    <a:pt x="166" y="50"/>
                  </a:cubicBezTo>
                  <a:cubicBezTo>
                    <a:pt x="158" y="18"/>
                    <a:pt x="131" y="6"/>
                    <a:pt x="97" y="6"/>
                  </a:cubicBezTo>
                  <a:cubicBezTo>
                    <a:pt x="50" y="6"/>
                    <a:pt x="19" y="38"/>
                    <a:pt x="19" y="86"/>
                  </a:cubicBezTo>
                  <a:cubicBezTo>
                    <a:pt x="19" y="144"/>
                    <a:pt x="60" y="189"/>
                    <a:pt x="107" y="189"/>
                  </a:cubicBezTo>
                  <a:cubicBezTo>
                    <a:pt x="135" y="189"/>
                    <a:pt x="158" y="175"/>
                    <a:pt x="168" y="142"/>
                  </a:cubicBezTo>
                  <a:cubicBezTo>
                    <a:pt x="169" y="141"/>
                    <a:pt x="172" y="142"/>
                    <a:pt x="172" y="143"/>
                  </a:cubicBezTo>
                  <a:cubicBezTo>
                    <a:pt x="168" y="175"/>
                    <a:pt x="168" y="175"/>
                    <a:pt x="168" y="175"/>
                  </a:cubicBezTo>
                  <a:cubicBezTo>
                    <a:pt x="167" y="179"/>
                    <a:pt x="167" y="180"/>
                    <a:pt x="163" y="181"/>
                  </a:cubicBezTo>
                  <a:cubicBezTo>
                    <a:pt x="144" y="190"/>
                    <a:pt x="125" y="193"/>
                    <a:pt x="106" y="193"/>
                  </a:cubicBezTo>
                  <a:cubicBezTo>
                    <a:pt x="31" y="193"/>
                    <a:pt x="0" y="141"/>
                    <a:pt x="0" y="94"/>
                  </a:cubicBezTo>
                  <a:cubicBezTo>
                    <a:pt x="0" y="38"/>
                    <a:pt x="53" y="0"/>
                    <a:pt x="109" y="0"/>
                  </a:cubicBezTo>
                  <a:cubicBezTo>
                    <a:pt x="127" y="0"/>
                    <a:pt x="149" y="4"/>
                    <a:pt x="162" y="1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16">
              <a:extLst>
                <a:ext uri="{FF2B5EF4-FFF2-40B4-BE49-F238E27FC236}">
                  <a16:creationId xmlns="" xmlns:a16="http://schemas.microsoft.com/office/drawing/2014/main" id="{5296DD7C-64EA-4330-B20F-29F6B494E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160" y="1137055"/>
              <a:ext cx="137484" cy="136397"/>
            </a:xfrm>
            <a:custGeom>
              <a:avLst/>
              <a:gdLst>
                <a:gd name="T0" fmla="*/ 137 w 194"/>
                <a:gd name="T1" fmla="*/ 4 h 190"/>
                <a:gd name="T2" fmla="*/ 137 w 194"/>
                <a:gd name="T3" fmla="*/ 0 h 190"/>
                <a:gd name="T4" fmla="*/ 166 w 194"/>
                <a:gd name="T5" fmla="*/ 1 h 190"/>
                <a:gd name="T6" fmla="*/ 193 w 194"/>
                <a:gd name="T7" fmla="*/ 0 h 190"/>
                <a:gd name="T8" fmla="*/ 193 w 194"/>
                <a:gd name="T9" fmla="*/ 4 h 190"/>
                <a:gd name="T10" fmla="*/ 169 w 194"/>
                <a:gd name="T11" fmla="*/ 32 h 190"/>
                <a:gd name="T12" fmla="*/ 169 w 194"/>
                <a:gd name="T13" fmla="*/ 117 h 190"/>
                <a:gd name="T14" fmla="*/ 100 w 194"/>
                <a:gd name="T15" fmla="*/ 190 h 190"/>
                <a:gd name="T16" fmla="*/ 27 w 194"/>
                <a:gd name="T17" fmla="*/ 119 h 190"/>
                <a:gd name="T18" fmla="*/ 27 w 194"/>
                <a:gd name="T19" fmla="*/ 24 h 190"/>
                <a:gd name="T20" fmla="*/ 1 w 194"/>
                <a:gd name="T21" fmla="*/ 4 h 190"/>
                <a:gd name="T22" fmla="*/ 1 w 194"/>
                <a:gd name="T23" fmla="*/ 0 h 190"/>
                <a:gd name="T24" fmla="*/ 35 w 194"/>
                <a:gd name="T25" fmla="*/ 1 h 190"/>
                <a:gd name="T26" fmla="*/ 69 w 194"/>
                <a:gd name="T27" fmla="*/ 0 h 190"/>
                <a:gd name="T28" fmla="*/ 69 w 194"/>
                <a:gd name="T29" fmla="*/ 4 h 190"/>
                <a:gd name="T30" fmla="*/ 43 w 194"/>
                <a:gd name="T31" fmla="*/ 25 h 190"/>
                <a:gd name="T32" fmla="*/ 43 w 194"/>
                <a:gd name="T33" fmla="*/ 109 h 190"/>
                <a:gd name="T34" fmla="*/ 105 w 194"/>
                <a:gd name="T35" fmla="*/ 182 h 190"/>
                <a:gd name="T36" fmla="*/ 163 w 194"/>
                <a:gd name="T37" fmla="*/ 117 h 190"/>
                <a:gd name="T38" fmla="*/ 163 w 194"/>
                <a:gd name="T39" fmla="*/ 32 h 190"/>
                <a:gd name="T40" fmla="*/ 137 w 194"/>
                <a:gd name="T41" fmla="*/ 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4" h="190">
                  <a:moveTo>
                    <a:pt x="137" y="4"/>
                  </a:moveTo>
                  <a:cubicBezTo>
                    <a:pt x="136" y="4"/>
                    <a:pt x="136" y="0"/>
                    <a:pt x="137" y="0"/>
                  </a:cubicBezTo>
                  <a:cubicBezTo>
                    <a:pt x="146" y="0"/>
                    <a:pt x="155" y="1"/>
                    <a:pt x="166" y="1"/>
                  </a:cubicBezTo>
                  <a:cubicBezTo>
                    <a:pt x="175" y="1"/>
                    <a:pt x="185" y="0"/>
                    <a:pt x="193" y="0"/>
                  </a:cubicBezTo>
                  <a:cubicBezTo>
                    <a:pt x="194" y="0"/>
                    <a:pt x="194" y="4"/>
                    <a:pt x="193" y="4"/>
                  </a:cubicBezTo>
                  <a:cubicBezTo>
                    <a:pt x="177" y="4"/>
                    <a:pt x="169" y="13"/>
                    <a:pt x="169" y="32"/>
                  </a:cubicBezTo>
                  <a:cubicBezTo>
                    <a:pt x="169" y="117"/>
                    <a:pt x="169" y="117"/>
                    <a:pt x="169" y="117"/>
                  </a:cubicBezTo>
                  <a:cubicBezTo>
                    <a:pt x="169" y="164"/>
                    <a:pt x="141" y="190"/>
                    <a:pt x="100" y="190"/>
                  </a:cubicBezTo>
                  <a:cubicBezTo>
                    <a:pt x="55" y="190"/>
                    <a:pt x="27" y="162"/>
                    <a:pt x="27" y="119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7"/>
                    <a:pt x="23" y="4"/>
                    <a:pt x="1" y="4"/>
                  </a:cubicBezTo>
                  <a:cubicBezTo>
                    <a:pt x="0" y="4"/>
                    <a:pt x="0" y="0"/>
                    <a:pt x="1" y="0"/>
                  </a:cubicBezTo>
                  <a:cubicBezTo>
                    <a:pt x="10" y="0"/>
                    <a:pt x="22" y="1"/>
                    <a:pt x="35" y="1"/>
                  </a:cubicBezTo>
                  <a:cubicBezTo>
                    <a:pt x="48" y="1"/>
                    <a:pt x="60" y="0"/>
                    <a:pt x="69" y="0"/>
                  </a:cubicBezTo>
                  <a:cubicBezTo>
                    <a:pt x="70" y="0"/>
                    <a:pt x="70" y="4"/>
                    <a:pt x="69" y="4"/>
                  </a:cubicBezTo>
                  <a:cubicBezTo>
                    <a:pt x="46" y="4"/>
                    <a:pt x="43" y="8"/>
                    <a:pt x="43" y="25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43" y="156"/>
                    <a:pt x="66" y="182"/>
                    <a:pt x="105" y="182"/>
                  </a:cubicBezTo>
                  <a:cubicBezTo>
                    <a:pt x="141" y="182"/>
                    <a:pt x="163" y="157"/>
                    <a:pt x="163" y="117"/>
                  </a:cubicBezTo>
                  <a:cubicBezTo>
                    <a:pt x="163" y="32"/>
                    <a:pt x="163" y="32"/>
                    <a:pt x="163" y="32"/>
                  </a:cubicBezTo>
                  <a:cubicBezTo>
                    <a:pt x="163" y="13"/>
                    <a:pt x="154" y="4"/>
                    <a:pt x="137" y="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17">
              <a:extLst>
                <a:ext uri="{FF2B5EF4-FFF2-40B4-BE49-F238E27FC236}">
                  <a16:creationId xmlns="" xmlns:a16="http://schemas.microsoft.com/office/drawing/2014/main" id="{18B4928B-C050-487E-9BAA-31A3A70368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6915" y="1136511"/>
              <a:ext cx="135310" cy="134222"/>
            </a:xfrm>
            <a:custGeom>
              <a:avLst/>
              <a:gdLst>
                <a:gd name="T0" fmla="*/ 189 w 191"/>
                <a:gd name="T1" fmla="*/ 187 h 187"/>
                <a:gd name="T2" fmla="*/ 155 w 191"/>
                <a:gd name="T3" fmla="*/ 187 h 187"/>
                <a:gd name="T4" fmla="*/ 75 w 191"/>
                <a:gd name="T5" fmla="*/ 90 h 187"/>
                <a:gd name="T6" fmla="*/ 57 w 191"/>
                <a:gd name="T7" fmla="*/ 93 h 187"/>
                <a:gd name="T8" fmla="*/ 44 w 191"/>
                <a:gd name="T9" fmla="*/ 92 h 187"/>
                <a:gd name="T10" fmla="*/ 44 w 191"/>
                <a:gd name="T11" fmla="*/ 163 h 187"/>
                <a:gd name="T12" fmla="*/ 70 w 191"/>
                <a:gd name="T13" fmla="*/ 184 h 187"/>
                <a:gd name="T14" fmla="*/ 70 w 191"/>
                <a:gd name="T15" fmla="*/ 187 h 187"/>
                <a:gd name="T16" fmla="*/ 36 w 191"/>
                <a:gd name="T17" fmla="*/ 187 h 187"/>
                <a:gd name="T18" fmla="*/ 1 w 191"/>
                <a:gd name="T19" fmla="*/ 187 h 187"/>
                <a:gd name="T20" fmla="*/ 1 w 191"/>
                <a:gd name="T21" fmla="*/ 184 h 187"/>
                <a:gd name="T22" fmla="*/ 28 w 191"/>
                <a:gd name="T23" fmla="*/ 163 h 187"/>
                <a:gd name="T24" fmla="*/ 28 w 191"/>
                <a:gd name="T25" fmla="*/ 25 h 187"/>
                <a:gd name="T26" fmla="*/ 2 w 191"/>
                <a:gd name="T27" fmla="*/ 5 h 187"/>
                <a:gd name="T28" fmla="*/ 2 w 191"/>
                <a:gd name="T29" fmla="*/ 1 h 187"/>
                <a:gd name="T30" fmla="*/ 36 w 191"/>
                <a:gd name="T31" fmla="*/ 2 h 187"/>
                <a:gd name="T32" fmla="*/ 71 w 191"/>
                <a:gd name="T33" fmla="*/ 0 h 187"/>
                <a:gd name="T34" fmla="*/ 119 w 191"/>
                <a:gd name="T35" fmla="*/ 38 h 187"/>
                <a:gd name="T36" fmla="*/ 89 w 191"/>
                <a:gd name="T37" fmla="*/ 85 h 187"/>
                <a:gd name="T38" fmla="*/ 189 w 191"/>
                <a:gd name="T39" fmla="*/ 184 h 187"/>
                <a:gd name="T40" fmla="*/ 189 w 191"/>
                <a:gd name="T41" fmla="*/ 187 h 187"/>
                <a:gd name="T42" fmla="*/ 62 w 191"/>
                <a:gd name="T43" fmla="*/ 86 h 187"/>
                <a:gd name="T44" fmla="*/ 102 w 191"/>
                <a:gd name="T45" fmla="*/ 48 h 187"/>
                <a:gd name="T46" fmla="*/ 64 w 191"/>
                <a:gd name="T47" fmla="*/ 4 h 187"/>
                <a:gd name="T48" fmla="*/ 44 w 191"/>
                <a:gd name="T49" fmla="*/ 26 h 187"/>
                <a:gd name="T50" fmla="*/ 44 w 191"/>
                <a:gd name="T51" fmla="*/ 85 h 187"/>
                <a:gd name="T52" fmla="*/ 62 w 191"/>
                <a:gd name="T53" fmla="*/ 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1" h="187">
                  <a:moveTo>
                    <a:pt x="189" y="187"/>
                  </a:moveTo>
                  <a:cubicBezTo>
                    <a:pt x="155" y="187"/>
                    <a:pt x="155" y="187"/>
                    <a:pt x="155" y="187"/>
                  </a:cubicBezTo>
                  <a:cubicBezTo>
                    <a:pt x="144" y="187"/>
                    <a:pt x="114" y="151"/>
                    <a:pt x="75" y="90"/>
                  </a:cubicBezTo>
                  <a:cubicBezTo>
                    <a:pt x="69" y="92"/>
                    <a:pt x="63" y="93"/>
                    <a:pt x="57" y="93"/>
                  </a:cubicBezTo>
                  <a:cubicBezTo>
                    <a:pt x="53" y="93"/>
                    <a:pt x="48" y="92"/>
                    <a:pt x="44" y="92"/>
                  </a:cubicBezTo>
                  <a:cubicBezTo>
                    <a:pt x="44" y="163"/>
                    <a:pt x="44" y="163"/>
                    <a:pt x="44" y="163"/>
                  </a:cubicBezTo>
                  <a:cubicBezTo>
                    <a:pt x="44" y="181"/>
                    <a:pt x="47" y="184"/>
                    <a:pt x="70" y="184"/>
                  </a:cubicBezTo>
                  <a:cubicBezTo>
                    <a:pt x="71" y="184"/>
                    <a:pt x="71" y="187"/>
                    <a:pt x="70" y="187"/>
                  </a:cubicBezTo>
                  <a:cubicBezTo>
                    <a:pt x="61" y="187"/>
                    <a:pt x="49" y="187"/>
                    <a:pt x="36" y="187"/>
                  </a:cubicBezTo>
                  <a:cubicBezTo>
                    <a:pt x="23" y="187"/>
                    <a:pt x="11" y="187"/>
                    <a:pt x="1" y="187"/>
                  </a:cubicBezTo>
                  <a:cubicBezTo>
                    <a:pt x="0" y="187"/>
                    <a:pt x="0" y="184"/>
                    <a:pt x="1" y="184"/>
                  </a:cubicBezTo>
                  <a:cubicBezTo>
                    <a:pt x="24" y="184"/>
                    <a:pt x="28" y="181"/>
                    <a:pt x="28" y="16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8"/>
                    <a:pt x="24" y="5"/>
                    <a:pt x="2" y="5"/>
                  </a:cubicBezTo>
                  <a:cubicBezTo>
                    <a:pt x="1" y="5"/>
                    <a:pt x="1" y="1"/>
                    <a:pt x="2" y="1"/>
                  </a:cubicBezTo>
                  <a:cubicBezTo>
                    <a:pt x="11" y="1"/>
                    <a:pt x="23" y="2"/>
                    <a:pt x="36" y="2"/>
                  </a:cubicBezTo>
                  <a:cubicBezTo>
                    <a:pt x="46" y="2"/>
                    <a:pt x="62" y="0"/>
                    <a:pt x="71" y="0"/>
                  </a:cubicBezTo>
                  <a:cubicBezTo>
                    <a:pt x="102" y="0"/>
                    <a:pt x="119" y="15"/>
                    <a:pt x="119" y="38"/>
                  </a:cubicBezTo>
                  <a:cubicBezTo>
                    <a:pt x="119" y="57"/>
                    <a:pt x="107" y="75"/>
                    <a:pt x="89" y="85"/>
                  </a:cubicBezTo>
                  <a:cubicBezTo>
                    <a:pt x="139" y="159"/>
                    <a:pt x="163" y="184"/>
                    <a:pt x="189" y="184"/>
                  </a:cubicBezTo>
                  <a:cubicBezTo>
                    <a:pt x="191" y="184"/>
                    <a:pt x="191" y="187"/>
                    <a:pt x="189" y="187"/>
                  </a:cubicBezTo>
                  <a:close/>
                  <a:moveTo>
                    <a:pt x="62" y="86"/>
                  </a:moveTo>
                  <a:cubicBezTo>
                    <a:pt x="91" y="86"/>
                    <a:pt x="102" y="75"/>
                    <a:pt x="102" y="48"/>
                  </a:cubicBezTo>
                  <a:cubicBezTo>
                    <a:pt x="102" y="16"/>
                    <a:pt x="85" y="4"/>
                    <a:pt x="64" y="4"/>
                  </a:cubicBezTo>
                  <a:cubicBezTo>
                    <a:pt x="49" y="4"/>
                    <a:pt x="44" y="5"/>
                    <a:pt x="44" y="26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9" y="86"/>
                    <a:pt x="56" y="86"/>
                    <a:pt x="62" y="8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18">
              <a:extLst>
                <a:ext uri="{FF2B5EF4-FFF2-40B4-BE49-F238E27FC236}">
                  <a16:creationId xmlns="" xmlns:a16="http://schemas.microsoft.com/office/drawing/2014/main" id="{88526DAD-FCF8-4EF2-A22F-C80289DD1A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3193" y="1134338"/>
              <a:ext cx="147808" cy="136397"/>
            </a:xfrm>
            <a:custGeom>
              <a:avLst/>
              <a:gdLst>
                <a:gd name="T0" fmla="*/ 208 w 209"/>
                <a:gd name="T1" fmla="*/ 190 h 190"/>
                <a:gd name="T2" fmla="*/ 174 w 209"/>
                <a:gd name="T3" fmla="*/ 189 h 190"/>
                <a:gd name="T4" fmla="*/ 143 w 209"/>
                <a:gd name="T5" fmla="*/ 190 h 190"/>
                <a:gd name="T6" fmla="*/ 143 w 209"/>
                <a:gd name="T7" fmla="*/ 187 h 190"/>
                <a:gd name="T8" fmla="*/ 163 w 209"/>
                <a:gd name="T9" fmla="*/ 165 h 190"/>
                <a:gd name="T10" fmla="*/ 127 w 209"/>
                <a:gd name="T11" fmla="*/ 90 h 190"/>
                <a:gd name="T12" fmla="*/ 70 w 209"/>
                <a:gd name="T13" fmla="*/ 90 h 190"/>
                <a:gd name="T14" fmla="*/ 44 w 209"/>
                <a:gd name="T15" fmla="*/ 154 h 190"/>
                <a:gd name="T16" fmla="*/ 69 w 209"/>
                <a:gd name="T17" fmla="*/ 187 h 190"/>
                <a:gd name="T18" fmla="*/ 69 w 209"/>
                <a:gd name="T19" fmla="*/ 190 h 190"/>
                <a:gd name="T20" fmla="*/ 34 w 209"/>
                <a:gd name="T21" fmla="*/ 189 h 190"/>
                <a:gd name="T22" fmla="*/ 2 w 209"/>
                <a:gd name="T23" fmla="*/ 190 h 190"/>
                <a:gd name="T24" fmla="*/ 2 w 209"/>
                <a:gd name="T25" fmla="*/ 187 h 190"/>
                <a:gd name="T26" fmla="*/ 38 w 209"/>
                <a:gd name="T27" fmla="*/ 151 h 190"/>
                <a:gd name="T28" fmla="*/ 100 w 209"/>
                <a:gd name="T29" fmla="*/ 1 h 190"/>
                <a:gd name="T30" fmla="*/ 104 w 209"/>
                <a:gd name="T31" fmla="*/ 1 h 190"/>
                <a:gd name="T32" fmla="*/ 173 w 209"/>
                <a:gd name="T33" fmla="*/ 150 h 190"/>
                <a:gd name="T34" fmla="*/ 208 w 209"/>
                <a:gd name="T35" fmla="*/ 187 h 190"/>
                <a:gd name="T36" fmla="*/ 208 w 209"/>
                <a:gd name="T37" fmla="*/ 190 h 190"/>
                <a:gd name="T38" fmla="*/ 125 w 209"/>
                <a:gd name="T39" fmla="*/ 84 h 190"/>
                <a:gd name="T40" fmla="*/ 97 w 209"/>
                <a:gd name="T41" fmla="*/ 25 h 190"/>
                <a:gd name="T42" fmla="*/ 73 w 209"/>
                <a:gd name="T43" fmla="*/ 84 h 190"/>
                <a:gd name="T44" fmla="*/ 125 w 209"/>
                <a:gd name="T45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" h="190">
                  <a:moveTo>
                    <a:pt x="208" y="190"/>
                  </a:moveTo>
                  <a:cubicBezTo>
                    <a:pt x="197" y="190"/>
                    <a:pt x="184" y="189"/>
                    <a:pt x="174" y="189"/>
                  </a:cubicBezTo>
                  <a:cubicBezTo>
                    <a:pt x="162" y="189"/>
                    <a:pt x="154" y="190"/>
                    <a:pt x="143" y="190"/>
                  </a:cubicBezTo>
                  <a:cubicBezTo>
                    <a:pt x="141" y="190"/>
                    <a:pt x="141" y="187"/>
                    <a:pt x="143" y="187"/>
                  </a:cubicBezTo>
                  <a:cubicBezTo>
                    <a:pt x="165" y="187"/>
                    <a:pt x="170" y="182"/>
                    <a:pt x="163" y="165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44" y="154"/>
                    <a:pt x="44" y="154"/>
                    <a:pt x="44" y="154"/>
                  </a:cubicBezTo>
                  <a:cubicBezTo>
                    <a:pt x="33" y="178"/>
                    <a:pt x="42" y="187"/>
                    <a:pt x="69" y="187"/>
                  </a:cubicBezTo>
                  <a:cubicBezTo>
                    <a:pt x="71" y="187"/>
                    <a:pt x="71" y="190"/>
                    <a:pt x="69" y="190"/>
                  </a:cubicBezTo>
                  <a:cubicBezTo>
                    <a:pt x="57" y="190"/>
                    <a:pt x="49" y="189"/>
                    <a:pt x="34" y="189"/>
                  </a:cubicBezTo>
                  <a:cubicBezTo>
                    <a:pt x="20" y="189"/>
                    <a:pt x="14" y="190"/>
                    <a:pt x="2" y="190"/>
                  </a:cubicBezTo>
                  <a:cubicBezTo>
                    <a:pt x="0" y="190"/>
                    <a:pt x="0" y="187"/>
                    <a:pt x="2" y="187"/>
                  </a:cubicBezTo>
                  <a:cubicBezTo>
                    <a:pt x="18" y="187"/>
                    <a:pt x="26" y="180"/>
                    <a:pt x="38" y="15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1" y="0"/>
                    <a:pt x="103" y="0"/>
                    <a:pt x="104" y="1"/>
                  </a:cubicBezTo>
                  <a:cubicBezTo>
                    <a:pt x="173" y="150"/>
                    <a:pt x="173" y="150"/>
                    <a:pt x="173" y="150"/>
                  </a:cubicBezTo>
                  <a:cubicBezTo>
                    <a:pt x="187" y="180"/>
                    <a:pt x="194" y="187"/>
                    <a:pt x="208" y="187"/>
                  </a:cubicBezTo>
                  <a:cubicBezTo>
                    <a:pt x="209" y="187"/>
                    <a:pt x="209" y="190"/>
                    <a:pt x="208" y="190"/>
                  </a:cubicBezTo>
                  <a:close/>
                  <a:moveTo>
                    <a:pt x="125" y="84"/>
                  </a:moveTo>
                  <a:cubicBezTo>
                    <a:pt x="97" y="25"/>
                    <a:pt x="97" y="25"/>
                    <a:pt x="97" y="25"/>
                  </a:cubicBezTo>
                  <a:cubicBezTo>
                    <a:pt x="73" y="84"/>
                    <a:pt x="73" y="84"/>
                    <a:pt x="73" y="84"/>
                  </a:cubicBezTo>
                  <a:lnTo>
                    <a:pt x="125" y="8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="" xmlns:a16="http://schemas.microsoft.com/office/drawing/2014/main" id="{421308BA-4331-4DFD-AF11-CF014A2CD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383" y="1134882"/>
              <a:ext cx="121725" cy="138570"/>
            </a:xfrm>
            <a:custGeom>
              <a:avLst/>
              <a:gdLst>
                <a:gd name="T0" fmla="*/ 162 w 172"/>
                <a:gd name="T1" fmla="*/ 11 h 193"/>
                <a:gd name="T2" fmla="*/ 166 w 172"/>
                <a:gd name="T3" fmla="*/ 18 h 193"/>
                <a:gd name="T4" fmla="*/ 169 w 172"/>
                <a:gd name="T5" fmla="*/ 50 h 193"/>
                <a:gd name="T6" fmla="*/ 166 w 172"/>
                <a:gd name="T7" fmla="*/ 50 h 193"/>
                <a:gd name="T8" fmla="*/ 97 w 172"/>
                <a:gd name="T9" fmla="*/ 6 h 193"/>
                <a:gd name="T10" fmla="*/ 19 w 172"/>
                <a:gd name="T11" fmla="*/ 86 h 193"/>
                <a:gd name="T12" fmla="*/ 107 w 172"/>
                <a:gd name="T13" fmla="*/ 189 h 193"/>
                <a:gd name="T14" fmla="*/ 169 w 172"/>
                <a:gd name="T15" fmla="*/ 142 h 193"/>
                <a:gd name="T16" fmla="*/ 172 w 172"/>
                <a:gd name="T17" fmla="*/ 143 h 193"/>
                <a:gd name="T18" fmla="*/ 168 w 172"/>
                <a:gd name="T19" fmla="*/ 175 h 193"/>
                <a:gd name="T20" fmla="*/ 163 w 172"/>
                <a:gd name="T21" fmla="*/ 181 h 193"/>
                <a:gd name="T22" fmla="*/ 106 w 172"/>
                <a:gd name="T23" fmla="*/ 193 h 193"/>
                <a:gd name="T24" fmla="*/ 0 w 172"/>
                <a:gd name="T25" fmla="*/ 94 h 193"/>
                <a:gd name="T26" fmla="*/ 109 w 172"/>
                <a:gd name="T27" fmla="*/ 0 h 193"/>
                <a:gd name="T28" fmla="*/ 162 w 172"/>
                <a:gd name="T29" fmla="*/ 1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2" h="193">
                  <a:moveTo>
                    <a:pt x="162" y="11"/>
                  </a:moveTo>
                  <a:cubicBezTo>
                    <a:pt x="165" y="13"/>
                    <a:pt x="166" y="14"/>
                    <a:pt x="166" y="18"/>
                  </a:cubicBezTo>
                  <a:cubicBezTo>
                    <a:pt x="169" y="50"/>
                    <a:pt x="169" y="50"/>
                    <a:pt x="169" y="50"/>
                  </a:cubicBezTo>
                  <a:cubicBezTo>
                    <a:pt x="169" y="50"/>
                    <a:pt x="166" y="51"/>
                    <a:pt x="166" y="50"/>
                  </a:cubicBezTo>
                  <a:cubicBezTo>
                    <a:pt x="158" y="18"/>
                    <a:pt x="131" y="6"/>
                    <a:pt x="97" y="6"/>
                  </a:cubicBezTo>
                  <a:cubicBezTo>
                    <a:pt x="50" y="6"/>
                    <a:pt x="19" y="38"/>
                    <a:pt x="19" y="86"/>
                  </a:cubicBezTo>
                  <a:cubicBezTo>
                    <a:pt x="19" y="144"/>
                    <a:pt x="60" y="189"/>
                    <a:pt x="107" y="189"/>
                  </a:cubicBezTo>
                  <a:cubicBezTo>
                    <a:pt x="135" y="189"/>
                    <a:pt x="158" y="175"/>
                    <a:pt x="169" y="142"/>
                  </a:cubicBezTo>
                  <a:cubicBezTo>
                    <a:pt x="169" y="141"/>
                    <a:pt x="172" y="142"/>
                    <a:pt x="172" y="143"/>
                  </a:cubicBezTo>
                  <a:cubicBezTo>
                    <a:pt x="168" y="175"/>
                    <a:pt x="168" y="175"/>
                    <a:pt x="168" y="175"/>
                  </a:cubicBezTo>
                  <a:cubicBezTo>
                    <a:pt x="167" y="179"/>
                    <a:pt x="167" y="180"/>
                    <a:pt x="163" y="181"/>
                  </a:cubicBezTo>
                  <a:cubicBezTo>
                    <a:pt x="144" y="190"/>
                    <a:pt x="125" y="193"/>
                    <a:pt x="106" y="193"/>
                  </a:cubicBezTo>
                  <a:cubicBezTo>
                    <a:pt x="31" y="193"/>
                    <a:pt x="0" y="141"/>
                    <a:pt x="0" y="94"/>
                  </a:cubicBezTo>
                  <a:cubicBezTo>
                    <a:pt x="0" y="38"/>
                    <a:pt x="53" y="0"/>
                    <a:pt x="109" y="0"/>
                  </a:cubicBezTo>
                  <a:cubicBezTo>
                    <a:pt x="127" y="0"/>
                    <a:pt x="149" y="4"/>
                    <a:pt x="162" y="1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20">
              <a:extLst>
                <a:ext uri="{FF2B5EF4-FFF2-40B4-BE49-F238E27FC236}">
                  <a16:creationId xmlns="" xmlns:a16="http://schemas.microsoft.com/office/drawing/2014/main" id="{8A2296B1-2459-46B8-BE92-B0B096343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7488" y="1137055"/>
              <a:ext cx="130962" cy="133679"/>
            </a:xfrm>
            <a:custGeom>
              <a:avLst/>
              <a:gdLst>
                <a:gd name="T0" fmla="*/ 184 w 185"/>
                <a:gd name="T1" fmla="*/ 4 h 186"/>
                <a:gd name="T2" fmla="*/ 144 w 185"/>
                <a:gd name="T3" fmla="*/ 31 h 186"/>
                <a:gd name="T4" fmla="*/ 102 w 185"/>
                <a:gd name="T5" fmla="*/ 94 h 186"/>
                <a:gd name="T6" fmla="*/ 102 w 185"/>
                <a:gd name="T7" fmla="*/ 162 h 186"/>
                <a:gd name="T8" fmla="*/ 128 w 185"/>
                <a:gd name="T9" fmla="*/ 183 h 186"/>
                <a:gd name="T10" fmla="*/ 128 w 185"/>
                <a:gd name="T11" fmla="*/ 186 h 186"/>
                <a:gd name="T12" fmla="*/ 94 w 185"/>
                <a:gd name="T13" fmla="*/ 186 h 186"/>
                <a:gd name="T14" fmla="*/ 59 w 185"/>
                <a:gd name="T15" fmla="*/ 186 h 186"/>
                <a:gd name="T16" fmla="*/ 59 w 185"/>
                <a:gd name="T17" fmla="*/ 183 h 186"/>
                <a:gd name="T18" fmla="*/ 86 w 185"/>
                <a:gd name="T19" fmla="*/ 162 h 186"/>
                <a:gd name="T20" fmla="*/ 86 w 185"/>
                <a:gd name="T21" fmla="*/ 99 h 186"/>
                <a:gd name="T22" fmla="*/ 35 w 185"/>
                <a:gd name="T23" fmla="*/ 25 h 186"/>
                <a:gd name="T24" fmla="*/ 2 w 185"/>
                <a:gd name="T25" fmla="*/ 4 h 186"/>
                <a:gd name="T26" fmla="*/ 2 w 185"/>
                <a:gd name="T27" fmla="*/ 0 h 186"/>
                <a:gd name="T28" fmla="*/ 23 w 185"/>
                <a:gd name="T29" fmla="*/ 1 h 186"/>
                <a:gd name="T30" fmla="*/ 63 w 185"/>
                <a:gd name="T31" fmla="*/ 0 h 186"/>
                <a:gd name="T32" fmla="*/ 63 w 185"/>
                <a:gd name="T33" fmla="*/ 4 h 186"/>
                <a:gd name="T34" fmla="*/ 49 w 185"/>
                <a:gd name="T35" fmla="*/ 16 h 186"/>
                <a:gd name="T36" fmla="*/ 99 w 185"/>
                <a:gd name="T37" fmla="*/ 88 h 186"/>
                <a:gd name="T38" fmla="*/ 137 w 185"/>
                <a:gd name="T39" fmla="*/ 30 h 186"/>
                <a:gd name="T40" fmla="*/ 128 w 185"/>
                <a:gd name="T41" fmla="*/ 4 h 186"/>
                <a:gd name="T42" fmla="*/ 128 w 185"/>
                <a:gd name="T43" fmla="*/ 0 h 186"/>
                <a:gd name="T44" fmla="*/ 161 w 185"/>
                <a:gd name="T45" fmla="*/ 1 h 186"/>
                <a:gd name="T46" fmla="*/ 184 w 185"/>
                <a:gd name="T47" fmla="*/ 0 h 186"/>
                <a:gd name="T48" fmla="*/ 184 w 185"/>
                <a:gd name="T49" fmla="*/ 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5" h="186">
                  <a:moveTo>
                    <a:pt x="184" y="4"/>
                  </a:moveTo>
                  <a:cubicBezTo>
                    <a:pt x="169" y="4"/>
                    <a:pt x="155" y="14"/>
                    <a:pt x="144" y="31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2" y="162"/>
                    <a:pt x="102" y="162"/>
                    <a:pt x="102" y="162"/>
                  </a:cubicBezTo>
                  <a:cubicBezTo>
                    <a:pt x="102" y="180"/>
                    <a:pt x="105" y="183"/>
                    <a:pt x="128" y="183"/>
                  </a:cubicBezTo>
                  <a:cubicBezTo>
                    <a:pt x="129" y="183"/>
                    <a:pt x="129" y="186"/>
                    <a:pt x="128" y="186"/>
                  </a:cubicBezTo>
                  <a:cubicBezTo>
                    <a:pt x="119" y="186"/>
                    <a:pt x="107" y="186"/>
                    <a:pt x="94" y="186"/>
                  </a:cubicBezTo>
                  <a:cubicBezTo>
                    <a:pt x="81" y="186"/>
                    <a:pt x="69" y="186"/>
                    <a:pt x="59" y="186"/>
                  </a:cubicBezTo>
                  <a:cubicBezTo>
                    <a:pt x="58" y="186"/>
                    <a:pt x="58" y="183"/>
                    <a:pt x="59" y="183"/>
                  </a:cubicBezTo>
                  <a:cubicBezTo>
                    <a:pt x="82" y="183"/>
                    <a:pt x="86" y="180"/>
                    <a:pt x="86" y="162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25" y="10"/>
                    <a:pt x="16" y="4"/>
                    <a:pt x="2" y="4"/>
                  </a:cubicBezTo>
                  <a:cubicBezTo>
                    <a:pt x="0" y="4"/>
                    <a:pt x="0" y="0"/>
                    <a:pt x="2" y="0"/>
                  </a:cubicBezTo>
                  <a:cubicBezTo>
                    <a:pt x="8" y="0"/>
                    <a:pt x="16" y="1"/>
                    <a:pt x="23" y="1"/>
                  </a:cubicBezTo>
                  <a:cubicBezTo>
                    <a:pt x="39" y="1"/>
                    <a:pt x="53" y="0"/>
                    <a:pt x="63" y="0"/>
                  </a:cubicBezTo>
                  <a:cubicBezTo>
                    <a:pt x="64" y="0"/>
                    <a:pt x="64" y="4"/>
                    <a:pt x="63" y="4"/>
                  </a:cubicBezTo>
                  <a:cubicBezTo>
                    <a:pt x="47" y="4"/>
                    <a:pt x="43" y="7"/>
                    <a:pt x="49" y="16"/>
                  </a:cubicBezTo>
                  <a:cubicBezTo>
                    <a:pt x="99" y="88"/>
                    <a:pt x="99" y="88"/>
                    <a:pt x="99" y="88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48" y="13"/>
                    <a:pt x="145" y="4"/>
                    <a:pt x="128" y="4"/>
                  </a:cubicBezTo>
                  <a:cubicBezTo>
                    <a:pt x="127" y="4"/>
                    <a:pt x="127" y="0"/>
                    <a:pt x="128" y="0"/>
                  </a:cubicBezTo>
                  <a:cubicBezTo>
                    <a:pt x="138" y="0"/>
                    <a:pt x="146" y="1"/>
                    <a:pt x="161" y="1"/>
                  </a:cubicBezTo>
                  <a:cubicBezTo>
                    <a:pt x="171" y="1"/>
                    <a:pt x="175" y="0"/>
                    <a:pt x="184" y="0"/>
                  </a:cubicBezTo>
                  <a:cubicBezTo>
                    <a:pt x="185" y="0"/>
                    <a:pt x="185" y="4"/>
                    <a:pt x="184" y="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449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3 2.59259E-6 L 0 2.59259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02 -4.07407E-6 L 0 -4.07407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>
          <a:xfrm>
            <a:off x="268392" y="2052096"/>
            <a:ext cx="8823727" cy="1721414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ko-KR" altLang="en-US" sz="1600" dirty="0" smtClean="0">
                <a:latin typeface="+mn-ea"/>
                <a:ea typeface="+mn-ea"/>
              </a:rPr>
              <a:t>본 자료는 관계자 여러분들의 편의를 위하여 작성된 자료입니다</a:t>
            </a:r>
            <a:r>
              <a:rPr lang="en-US" altLang="ko-KR" sz="1600" dirty="0" smtClean="0">
                <a:latin typeface="+mn-ea"/>
                <a:ea typeface="+mn-ea"/>
              </a:rPr>
              <a:t>. </a:t>
            </a:r>
            <a:r>
              <a:rPr lang="ko-KR" altLang="en-US" sz="1600" dirty="0" smtClean="0">
                <a:latin typeface="+mn-ea"/>
                <a:ea typeface="+mn-ea"/>
              </a:rPr>
              <a:t>자료에 포함된 향후 전망은 현재 시장상황과 ㈜인팩의 경영방침을 반영하여 작성된 것으로 경영환경의 변화와 경영전략의 수정 등에 따라 달라질 수 있음을 양지하시기 바랍니다</a:t>
            </a:r>
            <a:r>
              <a:rPr lang="en-US" altLang="ko-KR" sz="1600" dirty="0" smtClean="0">
                <a:latin typeface="+mn-ea"/>
                <a:ea typeface="+mn-ea"/>
              </a:rPr>
              <a:t>. </a:t>
            </a:r>
            <a:endParaRPr lang="en-US" altLang="ko-KR" sz="1600" dirty="0">
              <a:latin typeface="+mn-ea"/>
              <a:ea typeface="+mn-ea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/>
          </p:nvPr>
        </p:nvSpPr>
        <p:spPr>
          <a:xfrm>
            <a:off x="268392" y="1328495"/>
            <a:ext cx="2376264" cy="576064"/>
          </a:xfrm>
        </p:spPr>
        <p:txBody>
          <a:bodyPr/>
          <a:lstStyle/>
          <a:p>
            <a:pPr algn="ctr"/>
            <a:r>
              <a:rPr lang="ko-KR" altLang="en-US" sz="3200" b="1" dirty="0" smtClean="0">
                <a:latin typeface="+mn-ea"/>
                <a:ea typeface="+mn-ea"/>
              </a:rPr>
              <a:t>유 의 사 항</a:t>
            </a:r>
            <a:endParaRPr lang="ko-KR" altLang="en-US" sz="32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214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3"/>
          <p:cNvSpPr txBox="1">
            <a:spLocks/>
          </p:cNvSpPr>
          <p:nvPr/>
        </p:nvSpPr>
        <p:spPr>
          <a:xfrm>
            <a:off x="335513" y="2225615"/>
            <a:ext cx="9166058" cy="37352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rgbClr val="5F5F5F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+mn-ea"/>
                <a:ea typeface="+mn-ea"/>
              </a:rPr>
              <a:t>2024</a:t>
            </a:r>
            <a:r>
              <a:rPr lang="ko-KR" altLang="en-US" sz="2000" b="1" dirty="0" smtClean="0">
                <a:latin typeface="+mn-ea"/>
                <a:ea typeface="+mn-ea"/>
              </a:rPr>
              <a:t>년 </a:t>
            </a:r>
            <a:r>
              <a:rPr lang="en-US" altLang="ko-KR" sz="2000" b="1" dirty="0" smtClean="0">
                <a:latin typeface="+mn-ea"/>
                <a:ea typeface="+mn-ea"/>
              </a:rPr>
              <a:t>4</a:t>
            </a:r>
            <a:r>
              <a:rPr lang="ko-KR" altLang="en-US" sz="2000" b="1" dirty="0" smtClean="0">
                <a:latin typeface="+mn-ea"/>
                <a:ea typeface="+mn-ea"/>
              </a:rPr>
              <a:t>분기 </a:t>
            </a:r>
            <a:r>
              <a:rPr lang="ko-KR" altLang="en-US" sz="2000" b="1" dirty="0" err="1" smtClean="0">
                <a:latin typeface="+mn-ea"/>
                <a:ea typeface="+mn-ea"/>
              </a:rPr>
              <a:t>인팩</a:t>
            </a:r>
            <a:r>
              <a:rPr lang="ko-KR" altLang="en-US" sz="2000" b="1" dirty="0" smtClean="0">
                <a:latin typeface="+mn-ea"/>
                <a:ea typeface="+mn-ea"/>
              </a:rPr>
              <a:t> 실적 현황</a:t>
            </a:r>
            <a:endParaRPr lang="en-US" altLang="ko-KR" sz="2000" b="1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  <a:ea typeface="+mn-ea"/>
              </a:rPr>
              <a:t> </a:t>
            </a:r>
            <a:r>
              <a:rPr lang="en-US" altLang="ko-KR" sz="2000" dirty="0" smtClean="0">
                <a:latin typeface="+mn-ea"/>
                <a:ea typeface="+mn-ea"/>
              </a:rPr>
              <a:t>1. </a:t>
            </a:r>
            <a:r>
              <a:rPr lang="ko-KR" altLang="en-US" sz="2000" dirty="0" smtClean="0">
                <a:latin typeface="+mn-ea"/>
                <a:ea typeface="+mn-ea"/>
              </a:rPr>
              <a:t>당사매출구조 및 현황</a:t>
            </a:r>
            <a:endParaRPr lang="en-US" altLang="ko-KR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  <a:ea typeface="+mn-ea"/>
              </a:rPr>
              <a:t> </a:t>
            </a:r>
            <a:r>
              <a:rPr lang="en-US" altLang="ko-KR" sz="2000" dirty="0" smtClean="0">
                <a:latin typeface="+mn-ea"/>
                <a:ea typeface="+mn-ea"/>
              </a:rPr>
              <a:t>2. </a:t>
            </a:r>
            <a:r>
              <a:rPr lang="ko-KR" altLang="en-US" sz="2000" dirty="0" smtClean="0">
                <a:latin typeface="+mn-ea"/>
                <a:ea typeface="+mn-ea"/>
              </a:rPr>
              <a:t>재무현황</a:t>
            </a:r>
            <a:r>
              <a:rPr lang="en-US" altLang="ko-KR" sz="2000" dirty="0" smtClean="0">
                <a:latin typeface="+mn-ea"/>
                <a:ea typeface="+mn-ea"/>
              </a:rPr>
              <a:t>(</a:t>
            </a:r>
            <a:r>
              <a:rPr lang="ko-KR" altLang="en-US" sz="2000" dirty="0" smtClean="0">
                <a:latin typeface="+mn-ea"/>
                <a:ea typeface="+mn-ea"/>
              </a:rPr>
              <a:t>연결</a:t>
            </a:r>
            <a:r>
              <a:rPr lang="en-US" altLang="ko-KR" sz="2000" dirty="0" smtClean="0">
                <a:latin typeface="+mn-ea"/>
                <a:ea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  <a:ea typeface="+mn-ea"/>
              </a:rPr>
              <a:t> </a:t>
            </a:r>
            <a:r>
              <a:rPr lang="en-US" altLang="ko-KR" sz="2000" dirty="0" smtClean="0">
                <a:latin typeface="+mn-ea"/>
                <a:ea typeface="+mn-ea"/>
              </a:rPr>
              <a:t>3. </a:t>
            </a:r>
            <a:r>
              <a:rPr lang="ko-KR" altLang="en-US" sz="2000" dirty="0" smtClean="0">
                <a:latin typeface="+mn-ea"/>
                <a:ea typeface="+mn-ea"/>
              </a:rPr>
              <a:t>재무현황</a:t>
            </a:r>
            <a:r>
              <a:rPr lang="en-US" altLang="ko-KR" sz="2000" dirty="0" smtClean="0">
                <a:latin typeface="+mn-ea"/>
                <a:ea typeface="+mn-ea"/>
              </a:rPr>
              <a:t>(</a:t>
            </a:r>
            <a:r>
              <a:rPr lang="ko-KR" altLang="en-US" sz="2000" dirty="0" smtClean="0">
                <a:latin typeface="+mn-ea"/>
                <a:ea typeface="+mn-ea"/>
              </a:rPr>
              <a:t>별도</a:t>
            </a:r>
            <a:r>
              <a:rPr lang="en-US" altLang="ko-KR" sz="2000" dirty="0" smtClean="0">
                <a:latin typeface="+mn-ea"/>
                <a:ea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  <a:ea typeface="+mn-ea"/>
              </a:rPr>
              <a:t> </a:t>
            </a:r>
            <a:r>
              <a:rPr lang="en-US" altLang="ko-KR" sz="2000" dirty="0" smtClean="0">
                <a:latin typeface="+mn-ea"/>
                <a:ea typeface="+mn-ea"/>
              </a:rPr>
              <a:t>4. 2024</a:t>
            </a:r>
            <a:r>
              <a:rPr lang="ko-KR" altLang="en-US" sz="2000" dirty="0" smtClean="0">
                <a:latin typeface="+mn-ea"/>
                <a:ea typeface="+mn-ea"/>
              </a:rPr>
              <a:t>년 </a:t>
            </a:r>
            <a:r>
              <a:rPr lang="en-US" altLang="ko-KR" sz="2000" dirty="0" smtClean="0">
                <a:latin typeface="+mn-ea"/>
                <a:ea typeface="+mn-ea"/>
              </a:rPr>
              <a:t>4</a:t>
            </a:r>
            <a:r>
              <a:rPr lang="ko-KR" altLang="en-US" sz="2000" dirty="0" smtClean="0">
                <a:latin typeface="+mn-ea"/>
                <a:ea typeface="+mn-ea"/>
              </a:rPr>
              <a:t>분기 실적 요약</a:t>
            </a:r>
            <a:endParaRPr lang="en-US" altLang="ko-KR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  <a:ea typeface="+mn-ea"/>
              </a:rPr>
              <a:t> </a:t>
            </a:r>
            <a:r>
              <a:rPr lang="en-US" altLang="ko-KR" sz="2000" dirty="0" smtClean="0">
                <a:latin typeface="+mn-ea"/>
                <a:ea typeface="+mn-ea"/>
              </a:rPr>
              <a:t>5. 2024</a:t>
            </a:r>
            <a:r>
              <a:rPr lang="ko-KR" altLang="en-US" sz="2000" dirty="0" smtClean="0">
                <a:latin typeface="+mn-ea"/>
                <a:ea typeface="+mn-ea"/>
              </a:rPr>
              <a:t>년 </a:t>
            </a:r>
            <a:r>
              <a:rPr lang="en-US" altLang="ko-KR" sz="2000" dirty="0" smtClean="0">
                <a:latin typeface="+mn-ea"/>
                <a:ea typeface="+mn-ea"/>
              </a:rPr>
              <a:t>4</a:t>
            </a:r>
            <a:r>
              <a:rPr lang="ko-KR" altLang="en-US" sz="2000" dirty="0" smtClean="0">
                <a:latin typeface="+mn-ea"/>
                <a:ea typeface="+mn-ea"/>
              </a:rPr>
              <a:t>분기 지역별 매출 현황</a:t>
            </a:r>
            <a:endParaRPr lang="en-US" altLang="ko-KR" sz="20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n-ea"/>
                <a:ea typeface="+mn-ea"/>
              </a:rPr>
              <a:t> </a:t>
            </a:r>
            <a:r>
              <a:rPr lang="en-US" altLang="ko-KR" sz="2000" dirty="0" smtClean="0">
                <a:latin typeface="+mn-ea"/>
                <a:ea typeface="+mn-ea"/>
              </a:rPr>
              <a:t>6. 2024</a:t>
            </a:r>
            <a:r>
              <a:rPr lang="ko-KR" altLang="en-US" sz="2000" dirty="0" smtClean="0">
                <a:latin typeface="+mn-ea"/>
                <a:ea typeface="+mn-ea"/>
              </a:rPr>
              <a:t>년 </a:t>
            </a:r>
            <a:r>
              <a:rPr lang="en-US" altLang="ko-KR" sz="2000" dirty="0" smtClean="0">
                <a:latin typeface="+mn-ea"/>
                <a:ea typeface="+mn-ea"/>
              </a:rPr>
              <a:t>4</a:t>
            </a:r>
            <a:r>
              <a:rPr lang="ko-KR" altLang="en-US" sz="2000" dirty="0" smtClean="0">
                <a:latin typeface="+mn-ea"/>
                <a:ea typeface="+mn-ea"/>
              </a:rPr>
              <a:t>분기 </a:t>
            </a:r>
            <a:r>
              <a:rPr lang="ko-KR" altLang="en-US" sz="2000" dirty="0" err="1" smtClean="0">
                <a:latin typeface="+mn-ea"/>
                <a:ea typeface="+mn-ea"/>
              </a:rPr>
              <a:t>아이템별</a:t>
            </a:r>
            <a:r>
              <a:rPr lang="ko-KR" altLang="en-US" sz="2000" dirty="0" smtClean="0">
                <a:latin typeface="+mn-ea"/>
                <a:ea typeface="+mn-ea"/>
              </a:rPr>
              <a:t> 매출 현황</a:t>
            </a:r>
            <a:endParaRPr lang="en-US" altLang="ko-KR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676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차트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226508"/>
              </p:ext>
            </p:extLst>
          </p:nvPr>
        </p:nvGraphicFramePr>
        <p:xfrm>
          <a:off x="4922484" y="1544113"/>
          <a:ext cx="5002306" cy="4446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3" name="슬라이드 번호 개체 틀 112">
            <a:extLst>
              <a:ext uri="{FF2B5EF4-FFF2-40B4-BE49-F238E27FC236}">
                <a16:creationId xmlns="" xmlns:a16="http://schemas.microsoft.com/office/drawing/2014/main" id="{88BB6699-4A60-4D38-9C85-D4615F35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1194F4-91AD-47F7-9C9E-5E0BE5511341}" type="slidenum">
              <a:rPr lang="en-US" altLang="ko-KR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맑은 고딕"/>
                <a:ea typeface="맑은 고딕"/>
              </a:rPr>
              <a:pPr>
                <a:defRPr/>
              </a:pPr>
              <a:t>4</a:t>
            </a:fld>
            <a:endParaRPr lang="en-US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179D705-0BF2-43E3-9349-F7B93D1C2C73}"/>
              </a:ext>
            </a:extLst>
          </p:cNvPr>
          <p:cNvSpPr txBox="1"/>
          <p:nvPr/>
        </p:nvSpPr>
        <p:spPr>
          <a:xfrm>
            <a:off x="358245" y="190200"/>
            <a:ext cx="333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ko-KR" sz="2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+mn-ea"/>
              </a:rPr>
              <a:t>1</a:t>
            </a:r>
            <a:endParaRPr lang="ko-KR" altLang="en-US" sz="2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latin typeface="+mn-ea"/>
            </a:endParaRPr>
          </a:p>
        </p:txBody>
      </p:sp>
      <p:sp>
        <p:nvSpPr>
          <p:cNvPr id="16" name="텍스트 개체 틀 3"/>
          <p:cNvSpPr txBox="1">
            <a:spLocks/>
          </p:cNvSpPr>
          <p:nvPr/>
        </p:nvSpPr>
        <p:spPr>
          <a:xfrm>
            <a:off x="181373" y="1094979"/>
            <a:ext cx="3165084" cy="457699"/>
          </a:xfrm>
          <a:prstGeom prst="rect">
            <a:avLst/>
          </a:prstGeom>
          <a:ln>
            <a:noFill/>
            <a:prstDash val="dash"/>
          </a:ln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20000"/>
              </a:spcBef>
              <a:buNone/>
            </a:pPr>
            <a:r>
              <a:rPr lang="ko-KR" altLang="en-US" sz="1200" b="1" dirty="0" smtClean="0">
                <a:solidFill>
                  <a:srgbClr val="5F5F5F"/>
                </a:solidFill>
                <a:latin typeface="+mn-ea"/>
              </a:rPr>
              <a:t>■ </a:t>
            </a:r>
            <a:r>
              <a:rPr lang="en-US" altLang="ko-KR" sz="1200" b="1" dirty="0" smtClean="0">
                <a:solidFill>
                  <a:srgbClr val="5F5F5F"/>
                </a:solidFill>
                <a:latin typeface="+mn-ea"/>
              </a:rPr>
              <a:t>2024</a:t>
            </a:r>
            <a:r>
              <a:rPr lang="ko-KR" altLang="en-US" sz="1200" b="1" dirty="0" smtClean="0">
                <a:solidFill>
                  <a:srgbClr val="5F5F5F"/>
                </a:solidFill>
                <a:latin typeface="+mn-ea"/>
              </a:rPr>
              <a:t>년 </a:t>
            </a:r>
            <a:r>
              <a:rPr lang="en-US" altLang="ko-KR" sz="1200" b="1" dirty="0" smtClean="0">
                <a:solidFill>
                  <a:srgbClr val="5F5F5F"/>
                </a:solidFill>
                <a:latin typeface="+mn-ea"/>
              </a:rPr>
              <a:t>4</a:t>
            </a:r>
            <a:r>
              <a:rPr lang="ko-KR" altLang="en-US" sz="1200" b="1" dirty="0" smtClean="0">
                <a:solidFill>
                  <a:srgbClr val="5F5F5F"/>
                </a:solidFill>
                <a:latin typeface="+mn-ea"/>
              </a:rPr>
              <a:t>분기</a:t>
            </a:r>
            <a:r>
              <a:rPr lang="en-US" altLang="ko-KR" sz="1200" b="1" dirty="0" smtClean="0">
                <a:solidFill>
                  <a:srgbClr val="5F5F5F"/>
                </a:solidFill>
                <a:latin typeface="+mn-ea"/>
              </a:rPr>
              <a:t> </a:t>
            </a:r>
            <a:r>
              <a:rPr lang="ko-KR" altLang="en-US" sz="1200" b="1" dirty="0" smtClean="0">
                <a:solidFill>
                  <a:srgbClr val="5F5F5F"/>
                </a:solidFill>
                <a:latin typeface="+mn-ea"/>
              </a:rPr>
              <a:t>인팩 매출 현황</a:t>
            </a:r>
            <a:endParaRPr lang="en-US" altLang="ko-KR" sz="1200" b="1" dirty="0" smtClean="0">
              <a:solidFill>
                <a:srgbClr val="5F5F5F"/>
              </a:solidFill>
              <a:latin typeface="+mn-ea"/>
            </a:endParaRPr>
          </a:p>
        </p:txBody>
      </p:sp>
      <p:sp>
        <p:nvSpPr>
          <p:cNvPr id="26" name="텍스트 개체 틀 3"/>
          <p:cNvSpPr txBox="1">
            <a:spLocks/>
          </p:cNvSpPr>
          <p:nvPr/>
        </p:nvSpPr>
        <p:spPr>
          <a:xfrm>
            <a:off x="150625" y="6018774"/>
            <a:ext cx="4408495" cy="308985"/>
          </a:xfrm>
          <a:prstGeom prst="rect">
            <a:avLst/>
          </a:prstGeom>
          <a:ln>
            <a:noFill/>
            <a:prstDash val="dash"/>
          </a:ln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20000"/>
              </a:spcBef>
              <a:buNone/>
            </a:pPr>
            <a:r>
              <a:rPr lang="ko-KR" altLang="en-US" sz="1000" b="1" dirty="0" smtClean="0">
                <a:latin typeface="+mn-ea"/>
              </a:rPr>
              <a:t>자료 </a:t>
            </a:r>
            <a:r>
              <a:rPr lang="en-US" altLang="ko-KR" sz="1000" b="1" dirty="0" smtClean="0">
                <a:latin typeface="+mn-ea"/>
              </a:rPr>
              <a:t>: DART </a:t>
            </a:r>
            <a:r>
              <a:rPr lang="ko-KR" altLang="en-US" sz="1000" b="1" dirty="0" smtClean="0">
                <a:latin typeface="+mn-ea"/>
              </a:rPr>
              <a:t>공시 사업보고서 매출액</a:t>
            </a:r>
            <a:r>
              <a:rPr lang="en-US" altLang="ko-KR" sz="1000" b="1" dirty="0" smtClean="0">
                <a:latin typeface="+mn-ea"/>
              </a:rPr>
              <a:t>(</a:t>
            </a:r>
            <a:r>
              <a:rPr lang="ko-KR" altLang="en-US" sz="1000" b="1" dirty="0" smtClean="0">
                <a:latin typeface="+mn-ea"/>
              </a:rPr>
              <a:t>연결기준</a:t>
            </a:r>
            <a:r>
              <a:rPr lang="en-US" altLang="ko-KR" sz="1000" b="1" dirty="0" smtClean="0">
                <a:latin typeface="+mn-ea"/>
              </a:rPr>
              <a:t>)  /  </a:t>
            </a:r>
            <a:r>
              <a:rPr lang="ko-KR" altLang="en-US" sz="1000" b="1" dirty="0" smtClean="0">
                <a:latin typeface="+mn-ea"/>
              </a:rPr>
              <a:t>연결조정 매출액 제외</a:t>
            </a:r>
            <a:endParaRPr lang="en-US" altLang="ko-KR" sz="1000" b="1" dirty="0">
              <a:latin typeface="+mn-ea"/>
            </a:endParaRPr>
          </a:p>
        </p:txBody>
      </p:sp>
      <p:sp>
        <p:nvSpPr>
          <p:cNvPr id="27" name="텍스트 개체 틀 3"/>
          <p:cNvSpPr txBox="1">
            <a:spLocks/>
          </p:cNvSpPr>
          <p:nvPr/>
        </p:nvSpPr>
        <p:spPr>
          <a:xfrm>
            <a:off x="3722455" y="1649782"/>
            <a:ext cx="1024965" cy="308985"/>
          </a:xfrm>
          <a:prstGeom prst="rect">
            <a:avLst/>
          </a:prstGeom>
          <a:ln>
            <a:noFill/>
            <a:prstDash val="dash"/>
          </a:ln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ct val="20000"/>
              </a:spcBef>
              <a:buNone/>
            </a:pPr>
            <a:r>
              <a:rPr lang="en-US" altLang="ko-KR" sz="1000" b="1" dirty="0" smtClean="0">
                <a:solidFill>
                  <a:srgbClr val="5F5F5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(</a:t>
            </a:r>
            <a:r>
              <a:rPr lang="ko-KR" altLang="en-US" sz="1000" b="1" dirty="0" smtClean="0">
                <a:solidFill>
                  <a:srgbClr val="5F5F5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단위 </a:t>
            </a:r>
            <a:r>
              <a:rPr lang="en-US" altLang="ko-KR" sz="1000" b="1" dirty="0" smtClean="0">
                <a:solidFill>
                  <a:srgbClr val="5F5F5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: </a:t>
            </a:r>
            <a:r>
              <a:rPr lang="ko-KR" altLang="en-US" sz="1000" b="1" dirty="0" err="1" smtClean="0">
                <a:solidFill>
                  <a:srgbClr val="5F5F5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억원</a:t>
            </a:r>
            <a:r>
              <a:rPr lang="en-US" altLang="ko-KR" sz="1000" b="1" dirty="0" smtClean="0">
                <a:solidFill>
                  <a:srgbClr val="5F5F5F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)</a:t>
            </a:r>
            <a:endParaRPr lang="en-US" altLang="ko-KR" sz="1000" b="1" dirty="0">
              <a:solidFill>
                <a:srgbClr val="5F5F5F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36" name="텍스트 개체 틀 3"/>
          <p:cNvSpPr txBox="1">
            <a:spLocks/>
          </p:cNvSpPr>
          <p:nvPr/>
        </p:nvSpPr>
        <p:spPr>
          <a:xfrm>
            <a:off x="5541421" y="1094978"/>
            <a:ext cx="3428356" cy="457699"/>
          </a:xfrm>
          <a:prstGeom prst="rect">
            <a:avLst/>
          </a:prstGeom>
          <a:ln>
            <a:noFill/>
            <a:prstDash val="dash"/>
          </a:ln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20000"/>
              </a:spcBef>
              <a:buNone/>
            </a:pPr>
            <a:r>
              <a:rPr lang="ko-KR" altLang="en-US" sz="1200" b="1" dirty="0" smtClean="0">
                <a:solidFill>
                  <a:srgbClr val="5F5F5F"/>
                </a:solidFill>
                <a:latin typeface="+mn-ea"/>
              </a:rPr>
              <a:t>■</a:t>
            </a:r>
            <a:r>
              <a:rPr lang="en-US" altLang="ko-KR" sz="1200" b="1" dirty="0" smtClean="0">
                <a:solidFill>
                  <a:srgbClr val="5F5F5F"/>
                </a:solidFill>
                <a:latin typeface="+mn-ea"/>
              </a:rPr>
              <a:t> 24</a:t>
            </a:r>
            <a:r>
              <a:rPr lang="ko-KR" altLang="en-US" sz="1200" b="1" dirty="0" smtClean="0">
                <a:solidFill>
                  <a:srgbClr val="5F5F5F"/>
                </a:solidFill>
                <a:latin typeface="+mn-ea"/>
              </a:rPr>
              <a:t>년 </a:t>
            </a:r>
            <a:r>
              <a:rPr lang="en-US" altLang="ko-KR" sz="1200" b="1" dirty="0" smtClean="0">
                <a:solidFill>
                  <a:srgbClr val="5F5F5F"/>
                </a:solidFill>
                <a:latin typeface="+mn-ea"/>
              </a:rPr>
              <a:t>4</a:t>
            </a:r>
            <a:r>
              <a:rPr lang="ko-KR" altLang="en-US" sz="1200" b="1" dirty="0" smtClean="0">
                <a:solidFill>
                  <a:srgbClr val="5F5F5F"/>
                </a:solidFill>
                <a:latin typeface="+mn-ea"/>
              </a:rPr>
              <a:t>분기 품목별 매출액 및 점유율 현황</a:t>
            </a:r>
            <a:endParaRPr lang="en-US" altLang="ko-KR" sz="1200" b="1" dirty="0" smtClean="0">
              <a:solidFill>
                <a:srgbClr val="5F5F5F"/>
              </a:solidFill>
              <a:latin typeface="+mn-e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0E19FC0-9B05-49EE-BE5C-DD054FDC3BF3}"/>
              </a:ext>
            </a:extLst>
          </p:cNvPr>
          <p:cNvSpPr txBox="1"/>
          <p:nvPr/>
        </p:nvSpPr>
        <p:spPr>
          <a:xfrm>
            <a:off x="857250" y="205589"/>
            <a:ext cx="258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당사 매출 구조 및 현황</a:t>
            </a:r>
            <a:endParaRPr kumimoji="0" lang="ko-KR" altLang="en-US" sz="1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5817" y="1635602"/>
            <a:ext cx="11037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5,429</a:t>
            </a:r>
            <a:r>
              <a:rPr lang="ko-KR" alt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억</a:t>
            </a:r>
            <a:endParaRPr lang="ko-KR" alt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85454" y="1635602"/>
            <a:ext cx="11037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5,639</a:t>
            </a:r>
            <a:r>
              <a:rPr lang="ko-KR" alt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억</a:t>
            </a:r>
            <a:endParaRPr lang="ko-KR" alt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1"/>
          <p:cNvSpPr txBox="1"/>
          <p:nvPr/>
        </p:nvSpPr>
        <p:spPr>
          <a:xfrm>
            <a:off x="6306030" y="2416567"/>
            <a:ext cx="949569" cy="5802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b="1" dirty="0"/>
              <a:t>혼</a:t>
            </a:r>
            <a:endParaRPr lang="en-US" altLang="ko-KR" b="1" dirty="0" smtClean="0"/>
          </a:p>
          <a:p>
            <a:pPr algn="ctr"/>
            <a:r>
              <a:rPr lang="en-US" altLang="ko-KR" b="1" dirty="0" smtClean="0"/>
              <a:t>(17.3%)</a:t>
            </a:r>
            <a:endParaRPr lang="ko-KR" altLang="en-US" sz="1100" b="1" dirty="0"/>
          </a:p>
        </p:txBody>
      </p:sp>
      <p:sp>
        <p:nvSpPr>
          <p:cNvPr id="50" name="TextBox 1"/>
          <p:cNvSpPr txBox="1"/>
          <p:nvPr/>
        </p:nvSpPr>
        <p:spPr>
          <a:xfrm>
            <a:off x="7620332" y="2421871"/>
            <a:ext cx="949569" cy="5802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smtClean="0"/>
              <a:t>C/C</a:t>
            </a:r>
          </a:p>
          <a:p>
            <a:pPr algn="ctr"/>
            <a:r>
              <a:rPr lang="en-US" altLang="ko-KR" b="1" dirty="0" smtClean="0"/>
              <a:t>(25.3%)</a:t>
            </a:r>
            <a:endParaRPr lang="ko-KR" altLang="en-US" sz="1100" b="1" dirty="0"/>
          </a:p>
        </p:txBody>
      </p:sp>
      <p:sp>
        <p:nvSpPr>
          <p:cNvPr id="51" name="TextBox 1"/>
          <p:cNvSpPr txBox="1"/>
          <p:nvPr/>
        </p:nvSpPr>
        <p:spPr>
          <a:xfrm>
            <a:off x="7944329" y="3516550"/>
            <a:ext cx="1377461" cy="5802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b="1" dirty="0" err="1" smtClean="0"/>
              <a:t>이그니션</a:t>
            </a:r>
            <a:r>
              <a:rPr lang="en-US" altLang="ko-KR" b="1" dirty="0" smtClean="0"/>
              <a:t>,</a:t>
            </a:r>
            <a:r>
              <a:rPr lang="ko-KR" altLang="en-US" b="1" dirty="0" err="1" smtClean="0"/>
              <a:t>밸브류</a:t>
            </a:r>
            <a:r>
              <a:rPr lang="en-US" altLang="ko-KR" b="1" dirty="0" smtClean="0"/>
              <a:t>,</a:t>
            </a:r>
          </a:p>
          <a:p>
            <a:pPr algn="ctr"/>
            <a:r>
              <a:rPr lang="ko-KR" altLang="en-US" b="1" dirty="0" smtClean="0"/>
              <a:t>사출</a:t>
            </a:r>
            <a:endParaRPr lang="en-US" altLang="ko-KR" b="1" dirty="0" smtClean="0"/>
          </a:p>
          <a:p>
            <a:pPr algn="ctr"/>
            <a:r>
              <a:rPr lang="en-US" altLang="ko-KR" b="1" dirty="0" smtClean="0"/>
              <a:t>(18.1%)</a:t>
            </a:r>
            <a:endParaRPr lang="ko-KR" altLang="en-US" sz="1100" b="1" dirty="0"/>
          </a:p>
        </p:txBody>
      </p:sp>
      <p:sp>
        <p:nvSpPr>
          <p:cNvPr id="52" name="TextBox 1"/>
          <p:cNvSpPr txBox="1"/>
          <p:nvPr/>
        </p:nvSpPr>
        <p:spPr>
          <a:xfrm>
            <a:off x="7738500" y="4261365"/>
            <a:ext cx="1377461" cy="5802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smtClean="0"/>
              <a:t>EPB, ECS</a:t>
            </a:r>
          </a:p>
          <a:p>
            <a:pPr algn="ctr"/>
            <a:r>
              <a:rPr lang="en-US" altLang="ko-KR" b="1" dirty="0" smtClean="0"/>
              <a:t>(8.7%)</a:t>
            </a:r>
            <a:endParaRPr lang="ko-KR" altLang="en-US" sz="1100" b="1" dirty="0"/>
          </a:p>
        </p:txBody>
      </p:sp>
      <p:sp>
        <p:nvSpPr>
          <p:cNvPr id="53" name="TextBox 1"/>
          <p:cNvSpPr txBox="1"/>
          <p:nvPr/>
        </p:nvSpPr>
        <p:spPr>
          <a:xfrm>
            <a:off x="7476093" y="4769593"/>
            <a:ext cx="1377461" cy="5802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b="1" dirty="0" smtClean="0"/>
              <a:t>전력전자</a:t>
            </a:r>
            <a:endParaRPr lang="en-US" altLang="ko-KR" b="1" dirty="0" smtClean="0"/>
          </a:p>
          <a:p>
            <a:pPr algn="ctr"/>
            <a:r>
              <a:rPr lang="en-US" altLang="ko-KR" b="1" dirty="0" smtClean="0"/>
              <a:t>PCB Assembly(4.5%)</a:t>
            </a:r>
            <a:endParaRPr lang="ko-KR" altLang="en-US" sz="1100" b="1" dirty="0"/>
          </a:p>
        </p:txBody>
      </p:sp>
      <p:sp>
        <p:nvSpPr>
          <p:cNvPr id="54" name="TextBox 1"/>
          <p:cNvSpPr txBox="1"/>
          <p:nvPr/>
        </p:nvSpPr>
        <p:spPr>
          <a:xfrm>
            <a:off x="7215254" y="1477056"/>
            <a:ext cx="949569" cy="5802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b="1" dirty="0" smtClean="0"/>
              <a:t>기타</a:t>
            </a:r>
            <a:endParaRPr lang="en-US" altLang="ko-KR" b="1" dirty="0" smtClean="0"/>
          </a:p>
          <a:p>
            <a:pPr algn="ctr"/>
            <a:r>
              <a:rPr lang="en-US" altLang="ko-KR" b="1" dirty="0" smtClean="0"/>
              <a:t>(2.7%)</a:t>
            </a:r>
            <a:endParaRPr lang="ko-KR" altLang="en-US" sz="1100" b="1" dirty="0"/>
          </a:p>
        </p:txBody>
      </p:sp>
      <p:sp>
        <p:nvSpPr>
          <p:cNvPr id="22" name="TextBox 1"/>
          <p:cNvSpPr txBox="1"/>
          <p:nvPr/>
        </p:nvSpPr>
        <p:spPr>
          <a:xfrm>
            <a:off x="6144001" y="4034516"/>
            <a:ext cx="949589" cy="5802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100" b="1" dirty="0" smtClean="0"/>
              <a:t>안테나</a:t>
            </a:r>
            <a:r>
              <a:rPr lang="en-US" altLang="ko-KR" sz="1100" b="1" dirty="0" smtClean="0"/>
              <a:t>,ACT</a:t>
            </a:r>
          </a:p>
          <a:p>
            <a:pPr algn="ctr"/>
            <a:r>
              <a:rPr lang="en-US" altLang="ko-KR" sz="1100" b="1" dirty="0" smtClean="0"/>
              <a:t>(</a:t>
            </a:r>
            <a:r>
              <a:rPr lang="en-US" altLang="ko-KR" b="1" dirty="0" smtClean="0"/>
              <a:t>60.2</a:t>
            </a:r>
            <a:r>
              <a:rPr lang="en-US" altLang="ko-KR" sz="1100" b="1" dirty="0" smtClean="0"/>
              <a:t>%)</a:t>
            </a:r>
            <a:endParaRPr lang="ko-KR" altLang="en-US" sz="1100" b="1" dirty="0"/>
          </a:p>
        </p:txBody>
      </p:sp>
      <p:graphicFrame>
        <p:nvGraphicFramePr>
          <p:cNvPr id="21" name="차트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331776"/>
              </p:ext>
            </p:extLst>
          </p:nvPr>
        </p:nvGraphicFramePr>
        <p:xfrm>
          <a:off x="181373" y="2057348"/>
          <a:ext cx="4865079" cy="395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946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슬라이드 번호 개체 틀 112">
            <a:extLst>
              <a:ext uri="{FF2B5EF4-FFF2-40B4-BE49-F238E27FC236}">
                <a16:creationId xmlns="" xmlns:a16="http://schemas.microsoft.com/office/drawing/2014/main" id="{88BB6699-4A60-4D38-9C85-D4615F35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1194F4-91AD-47F7-9C9E-5E0BE5511341}" type="slidenum">
              <a:rPr kumimoji="0" lang="en-US" altLang="ko-KR" sz="800" b="0" i="0" u="none" strike="noStrike" kern="1200" cap="none" spc="0" normalizeH="0" baseline="0" noProof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179D705-0BF2-43E3-9349-F7B93D1C2C73}"/>
              </a:ext>
            </a:extLst>
          </p:cNvPr>
          <p:cNvSpPr txBox="1"/>
          <p:nvPr/>
        </p:nvSpPr>
        <p:spPr>
          <a:xfrm>
            <a:off x="366870" y="19020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2</a:t>
            </a:r>
            <a:endParaRPr kumimoji="0" lang="ko-KR" altLang="en-US" sz="2000" b="1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0E19FC0-9B05-49EE-BE5C-DD054FDC3BF3}"/>
              </a:ext>
            </a:extLst>
          </p:cNvPr>
          <p:cNvSpPr txBox="1"/>
          <p:nvPr/>
        </p:nvSpPr>
        <p:spPr>
          <a:xfrm>
            <a:off x="857250" y="205589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재무현황 </a:t>
            </a:r>
            <a:r>
              <a:rPr lang="en-US" altLang="ko-KR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[</a:t>
            </a:r>
            <a:r>
              <a:rPr lang="ko-KR" altLang="en-US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연결</a:t>
            </a:r>
            <a:r>
              <a:rPr lang="en-US" altLang="ko-KR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]</a:t>
            </a:r>
            <a:endParaRPr kumimoji="0" lang="ko-KR" altLang="en-US" sz="1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ea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56236" y="1159195"/>
            <a:ext cx="1556376" cy="432024"/>
            <a:chOff x="145424" y="964645"/>
            <a:chExt cx="1556376" cy="432024"/>
          </a:xfrm>
        </p:grpSpPr>
        <p:sp>
          <p:nvSpPr>
            <p:cNvPr id="8" name="텍스트 개체 틀 3"/>
            <p:cNvSpPr txBox="1">
              <a:spLocks/>
            </p:cNvSpPr>
            <p:nvPr/>
          </p:nvSpPr>
          <p:spPr>
            <a:xfrm>
              <a:off x="145424" y="964645"/>
              <a:ext cx="1556376" cy="432024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ct val="20000"/>
                </a:spcBef>
                <a:buNone/>
              </a:pPr>
              <a:r>
                <a:rPr lang="en-US" altLang="ko-KR" sz="1400" b="1" dirty="0" smtClean="0">
                  <a:solidFill>
                    <a:srgbClr val="5F5F5F"/>
                  </a:solidFill>
                  <a:latin typeface="+mn-ea"/>
                </a:rPr>
                <a:t>    </a:t>
              </a:r>
              <a:r>
                <a:rPr lang="ko-KR" altLang="en-US" sz="1400" b="1" dirty="0" err="1" smtClean="0">
                  <a:solidFill>
                    <a:srgbClr val="5F5F5F"/>
                  </a:solidFill>
                  <a:latin typeface="+mn-ea"/>
                </a:rPr>
                <a:t>재무상태표</a:t>
              </a:r>
              <a:endParaRPr lang="en-US" altLang="ko-KR" sz="1400" b="1" dirty="0">
                <a:solidFill>
                  <a:srgbClr val="5F5F5F"/>
                </a:solidFill>
                <a:latin typeface="+mn-ea"/>
              </a:endParaRPr>
            </a:p>
          </p:txBody>
        </p:sp>
        <p:sp>
          <p:nvSpPr>
            <p:cNvPr id="3" name="도넛 2"/>
            <p:cNvSpPr/>
            <p:nvPr/>
          </p:nvSpPr>
          <p:spPr>
            <a:xfrm>
              <a:off x="211668" y="1109134"/>
              <a:ext cx="180000" cy="180000"/>
            </a:xfrm>
            <a:prstGeom prst="don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4638401" y="1159195"/>
            <a:ext cx="1556376" cy="432024"/>
            <a:chOff x="232254" y="964645"/>
            <a:chExt cx="1556376" cy="432024"/>
          </a:xfrm>
        </p:grpSpPr>
        <p:sp>
          <p:nvSpPr>
            <p:cNvPr id="12" name="텍스트 개체 틀 3"/>
            <p:cNvSpPr txBox="1">
              <a:spLocks/>
            </p:cNvSpPr>
            <p:nvPr/>
          </p:nvSpPr>
          <p:spPr>
            <a:xfrm>
              <a:off x="232254" y="964645"/>
              <a:ext cx="1556376" cy="432024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ct val="20000"/>
                </a:spcBef>
                <a:buNone/>
              </a:pPr>
              <a:r>
                <a:rPr lang="en-US" altLang="ko-KR" sz="1400" b="1" dirty="0" smtClean="0">
                  <a:solidFill>
                    <a:srgbClr val="5F5F5F"/>
                  </a:solidFill>
                  <a:latin typeface="+mn-ea"/>
                </a:rPr>
                <a:t>    </a:t>
              </a:r>
              <a:r>
                <a:rPr lang="ko-KR" altLang="en-US" sz="1400" b="1" dirty="0" smtClean="0">
                  <a:solidFill>
                    <a:srgbClr val="5F5F5F"/>
                  </a:solidFill>
                  <a:latin typeface="+mn-ea"/>
                </a:rPr>
                <a:t>손익계산서</a:t>
              </a:r>
              <a:endParaRPr lang="en-US" altLang="ko-KR" sz="1400" b="1" dirty="0">
                <a:solidFill>
                  <a:srgbClr val="5F5F5F"/>
                </a:solidFill>
                <a:latin typeface="+mn-ea"/>
              </a:endParaRPr>
            </a:p>
          </p:txBody>
        </p:sp>
        <p:sp>
          <p:nvSpPr>
            <p:cNvPr id="13" name="도넛 12"/>
            <p:cNvSpPr/>
            <p:nvPr/>
          </p:nvSpPr>
          <p:spPr>
            <a:xfrm>
              <a:off x="306118" y="1109134"/>
              <a:ext cx="180000" cy="180000"/>
            </a:xfrm>
            <a:prstGeom prst="don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910123"/>
              </p:ext>
            </p:extLst>
          </p:nvPr>
        </p:nvGraphicFramePr>
        <p:xfrm>
          <a:off x="222480" y="1735708"/>
          <a:ext cx="3905626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워크시트" r:id="rId3" imgW="5052166" imgH="4655663" progId="Excel.Sheet.12">
                  <p:link updateAutomatic="1"/>
                </p:oleObj>
              </mc:Choice>
              <mc:Fallback>
                <p:oleObj name="워크시트" r:id="rId3" imgW="5052166" imgH="465566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480" y="1735708"/>
                        <a:ext cx="3905626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240484"/>
              </p:ext>
            </p:extLst>
          </p:nvPr>
        </p:nvGraphicFramePr>
        <p:xfrm>
          <a:off x="4712265" y="1735708"/>
          <a:ext cx="4918800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워크시트" r:id="rId5" imgW="6507551" imgH="4762563" progId="Excel.Sheet.12">
                  <p:link updateAutomatic="1"/>
                </p:oleObj>
              </mc:Choice>
              <mc:Fallback>
                <p:oleObj name="워크시트" r:id="rId5" imgW="6507551" imgH="476256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2265" y="1735708"/>
                        <a:ext cx="4918800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186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슬라이드 번호 개체 틀 112">
            <a:extLst>
              <a:ext uri="{FF2B5EF4-FFF2-40B4-BE49-F238E27FC236}">
                <a16:creationId xmlns="" xmlns:a16="http://schemas.microsoft.com/office/drawing/2014/main" id="{88BB6699-4A60-4D38-9C85-D4615F35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1194F4-91AD-47F7-9C9E-5E0BE5511341}" type="slidenum">
              <a:rPr kumimoji="0" lang="en-US" altLang="ko-KR" sz="800" b="0" i="0" u="none" strike="noStrike" kern="1200" cap="none" spc="0" normalizeH="0" baseline="0" noProof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179D705-0BF2-43E3-9349-F7B93D1C2C73}"/>
              </a:ext>
            </a:extLst>
          </p:cNvPr>
          <p:cNvSpPr txBox="1"/>
          <p:nvPr/>
        </p:nvSpPr>
        <p:spPr>
          <a:xfrm>
            <a:off x="366870" y="19020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+mn-ea"/>
              </a:rPr>
              <a:t>3</a:t>
            </a:r>
            <a:endParaRPr kumimoji="0" lang="ko-KR" altLang="en-US" sz="2000" b="1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0E19FC0-9B05-49EE-BE5C-DD054FDC3BF3}"/>
              </a:ext>
            </a:extLst>
          </p:cNvPr>
          <p:cNvSpPr txBox="1"/>
          <p:nvPr/>
        </p:nvSpPr>
        <p:spPr>
          <a:xfrm>
            <a:off x="857250" y="205589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재무현황 </a:t>
            </a:r>
            <a:r>
              <a:rPr lang="en-US" altLang="ko-KR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[</a:t>
            </a:r>
            <a:r>
              <a:rPr lang="ko-KR" altLang="en-US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별도</a:t>
            </a:r>
            <a:r>
              <a:rPr lang="en-US" altLang="ko-KR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]</a:t>
            </a:r>
            <a:endParaRPr kumimoji="0" lang="ko-KR" altLang="en-US" sz="1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ea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156236" y="1159195"/>
            <a:ext cx="1556376" cy="432024"/>
            <a:chOff x="145424" y="964645"/>
            <a:chExt cx="1556376" cy="432024"/>
          </a:xfrm>
        </p:grpSpPr>
        <p:sp>
          <p:nvSpPr>
            <p:cNvPr id="16" name="텍스트 개체 틀 3"/>
            <p:cNvSpPr txBox="1">
              <a:spLocks/>
            </p:cNvSpPr>
            <p:nvPr/>
          </p:nvSpPr>
          <p:spPr>
            <a:xfrm>
              <a:off x="145424" y="964645"/>
              <a:ext cx="1556376" cy="432024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ct val="20000"/>
                </a:spcBef>
                <a:buNone/>
              </a:pPr>
              <a:r>
                <a:rPr lang="en-US" altLang="ko-KR" sz="1400" b="1" dirty="0" smtClean="0">
                  <a:solidFill>
                    <a:srgbClr val="5F5F5F"/>
                  </a:solidFill>
                  <a:latin typeface="+mn-ea"/>
                </a:rPr>
                <a:t>    </a:t>
              </a:r>
              <a:r>
                <a:rPr lang="ko-KR" altLang="en-US" sz="1400" b="1" dirty="0" err="1" smtClean="0">
                  <a:solidFill>
                    <a:srgbClr val="5F5F5F"/>
                  </a:solidFill>
                  <a:latin typeface="+mn-ea"/>
                </a:rPr>
                <a:t>재무상태표</a:t>
              </a:r>
              <a:endParaRPr lang="en-US" altLang="ko-KR" sz="1400" b="1" dirty="0">
                <a:solidFill>
                  <a:srgbClr val="5F5F5F"/>
                </a:solidFill>
                <a:latin typeface="+mn-ea"/>
              </a:endParaRPr>
            </a:p>
          </p:txBody>
        </p:sp>
        <p:sp>
          <p:nvSpPr>
            <p:cNvPr id="17" name="도넛 16"/>
            <p:cNvSpPr/>
            <p:nvPr/>
          </p:nvSpPr>
          <p:spPr>
            <a:xfrm>
              <a:off x="211668" y="1109134"/>
              <a:ext cx="180000" cy="180000"/>
            </a:xfrm>
            <a:prstGeom prst="don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4638401" y="1159195"/>
            <a:ext cx="1556376" cy="432024"/>
            <a:chOff x="232254" y="964645"/>
            <a:chExt cx="1556376" cy="432024"/>
          </a:xfrm>
        </p:grpSpPr>
        <p:sp>
          <p:nvSpPr>
            <p:cNvPr id="19" name="텍스트 개체 틀 3"/>
            <p:cNvSpPr txBox="1">
              <a:spLocks/>
            </p:cNvSpPr>
            <p:nvPr/>
          </p:nvSpPr>
          <p:spPr>
            <a:xfrm>
              <a:off x="232254" y="964645"/>
              <a:ext cx="1556376" cy="432024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ct val="20000"/>
                </a:spcBef>
                <a:buNone/>
              </a:pPr>
              <a:r>
                <a:rPr lang="en-US" altLang="ko-KR" sz="1400" b="1" dirty="0" smtClean="0">
                  <a:solidFill>
                    <a:srgbClr val="5F5F5F"/>
                  </a:solidFill>
                  <a:latin typeface="+mn-ea"/>
                </a:rPr>
                <a:t>    </a:t>
              </a:r>
              <a:r>
                <a:rPr lang="ko-KR" altLang="en-US" sz="1400" b="1" dirty="0" smtClean="0">
                  <a:solidFill>
                    <a:srgbClr val="5F5F5F"/>
                  </a:solidFill>
                  <a:latin typeface="+mn-ea"/>
                </a:rPr>
                <a:t>손익계산서</a:t>
              </a:r>
              <a:endParaRPr lang="en-US" altLang="ko-KR" sz="1400" b="1" dirty="0">
                <a:solidFill>
                  <a:srgbClr val="5F5F5F"/>
                </a:solidFill>
                <a:latin typeface="+mn-ea"/>
              </a:endParaRPr>
            </a:p>
          </p:txBody>
        </p:sp>
        <p:sp>
          <p:nvSpPr>
            <p:cNvPr id="20" name="도넛 19"/>
            <p:cNvSpPr/>
            <p:nvPr/>
          </p:nvSpPr>
          <p:spPr>
            <a:xfrm>
              <a:off x="306118" y="1109134"/>
              <a:ext cx="180000" cy="180000"/>
            </a:xfrm>
            <a:prstGeom prst="donu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781798"/>
              </p:ext>
            </p:extLst>
          </p:nvPr>
        </p:nvGraphicFramePr>
        <p:xfrm>
          <a:off x="4712265" y="1735708"/>
          <a:ext cx="4918800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워크시트" r:id="rId3" imgW="6507551" imgH="4762563" progId="Excel.Sheet.12">
                  <p:link updateAutomatic="1"/>
                </p:oleObj>
              </mc:Choice>
              <mc:Fallback>
                <p:oleObj name="워크시트" r:id="rId3" imgW="6507551" imgH="476256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2265" y="1735708"/>
                        <a:ext cx="4918800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107081"/>
              </p:ext>
            </p:extLst>
          </p:nvPr>
        </p:nvGraphicFramePr>
        <p:xfrm>
          <a:off x="222480" y="1735708"/>
          <a:ext cx="3905626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워크시트" r:id="rId5" imgW="5052166" imgH="4655663" progId="Excel.Sheet.12">
                  <p:link updateAutomatic="1"/>
                </p:oleObj>
              </mc:Choice>
              <mc:Fallback>
                <p:oleObj name="워크시트" r:id="rId5" imgW="5052166" imgH="465566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480" y="1735708"/>
                        <a:ext cx="3905626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812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슬라이드 번호 개체 틀 112">
            <a:extLst>
              <a:ext uri="{FF2B5EF4-FFF2-40B4-BE49-F238E27FC236}">
                <a16:creationId xmlns="" xmlns:a16="http://schemas.microsoft.com/office/drawing/2014/main" id="{88BB6699-4A60-4D38-9C85-D4615F35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1194F4-91AD-47F7-9C9E-5E0BE5511341}" type="slidenum">
              <a:rPr kumimoji="0" lang="en-US" altLang="ko-KR" sz="800" b="0" i="0" u="none" strike="noStrike" kern="1200" cap="none" spc="0" normalizeH="0" baseline="0" noProof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179D705-0BF2-43E3-9349-F7B93D1C2C73}"/>
              </a:ext>
            </a:extLst>
          </p:cNvPr>
          <p:cNvSpPr txBox="1"/>
          <p:nvPr/>
        </p:nvSpPr>
        <p:spPr>
          <a:xfrm>
            <a:off x="366870" y="19020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4</a:t>
            </a:r>
            <a:endParaRPr kumimoji="0" lang="ko-KR" altLang="en-US" sz="2000" b="1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0E19FC0-9B05-49EE-BE5C-DD054FDC3BF3}"/>
              </a:ext>
            </a:extLst>
          </p:cNvPr>
          <p:cNvSpPr txBox="1"/>
          <p:nvPr/>
        </p:nvSpPr>
        <p:spPr>
          <a:xfrm>
            <a:off x="857250" y="205589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2024</a:t>
            </a:r>
            <a:r>
              <a:rPr lang="ko-KR" altLang="en-US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년 </a:t>
            </a:r>
            <a:r>
              <a:rPr lang="en-US" altLang="ko-KR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4</a:t>
            </a:r>
            <a:r>
              <a:rPr lang="ko-KR" altLang="en-US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분기 실적 요약</a:t>
            </a:r>
            <a:endParaRPr kumimoji="0" lang="ko-KR" altLang="en-US" sz="1800" b="1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6" name="텍스트 개체 틀 3"/>
          <p:cNvSpPr txBox="1">
            <a:spLocks/>
          </p:cNvSpPr>
          <p:nvPr/>
        </p:nvSpPr>
        <p:spPr>
          <a:xfrm>
            <a:off x="366870" y="1173196"/>
            <a:ext cx="7369862" cy="25447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rgbClr val="5F5F5F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800" b="1" dirty="0" smtClean="0">
                <a:latin typeface="+mn-ea"/>
                <a:ea typeface="+mn-ea"/>
              </a:rPr>
              <a:t>[ </a:t>
            </a:r>
            <a:r>
              <a:rPr lang="ko-KR" altLang="en-US" sz="1800" b="1" dirty="0" smtClean="0">
                <a:latin typeface="+mn-ea"/>
                <a:ea typeface="+mn-ea"/>
              </a:rPr>
              <a:t>연 결 </a:t>
            </a:r>
            <a:r>
              <a:rPr lang="en-US" altLang="ko-KR" sz="1800" b="1" dirty="0" smtClean="0">
                <a:latin typeface="+mn-ea"/>
                <a:ea typeface="+mn-ea"/>
              </a:rPr>
              <a:t>] : </a:t>
            </a:r>
            <a:r>
              <a:rPr lang="ko-KR" altLang="en-US" sz="1800" b="1" dirty="0" smtClean="0">
                <a:latin typeface="+mn-ea"/>
                <a:ea typeface="+mn-ea"/>
              </a:rPr>
              <a:t>매출액 </a:t>
            </a:r>
            <a:r>
              <a:rPr lang="en-US" altLang="ko-KR" sz="1800" b="1" dirty="0" smtClean="0">
                <a:latin typeface="+mn-ea"/>
                <a:ea typeface="+mn-ea"/>
              </a:rPr>
              <a:t>5,639</a:t>
            </a:r>
            <a:r>
              <a:rPr lang="ko-KR" altLang="en-US" sz="1800" b="1" dirty="0" err="1" smtClean="0">
                <a:latin typeface="+mn-ea"/>
                <a:ea typeface="+mn-ea"/>
              </a:rPr>
              <a:t>억원</a:t>
            </a:r>
            <a:r>
              <a:rPr lang="en-US" altLang="ko-KR" sz="1800" b="1" dirty="0" smtClean="0">
                <a:latin typeface="+mn-ea"/>
                <a:ea typeface="+mn-ea"/>
              </a:rPr>
              <a:t>, </a:t>
            </a:r>
            <a:r>
              <a:rPr lang="ko-KR" altLang="en-US" sz="1800" b="1" dirty="0" smtClean="0">
                <a:latin typeface="+mn-ea"/>
                <a:ea typeface="+mn-ea"/>
              </a:rPr>
              <a:t>영업이익 </a:t>
            </a:r>
            <a:r>
              <a:rPr lang="en-US" altLang="ko-KR" sz="1800" b="1" dirty="0" smtClean="0">
                <a:latin typeface="+mn-ea"/>
                <a:ea typeface="+mn-ea"/>
              </a:rPr>
              <a:t>200</a:t>
            </a:r>
            <a:r>
              <a:rPr lang="ko-KR" altLang="en-US" sz="1800" b="1" dirty="0" err="1" smtClean="0">
                <a:latin typeface="+mn-ea"/>
                <a:ea typeface="+mn-ea"/>
              </a:rPr>
              <a:t>억원</a:t>
            </a:r>
            <a:endParaRPr lang="en-US" altLang="ko-KR" sz="1800" b="1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800" b="1" dirty="0" smtClean="0">
                <a:latin typeface="+mn-ea"/>
                <a:ea typeface="+mn-ea"/>
              </a:rPr>
              <a:t>  ※ </a:t>
            </a:r>
            <a:r>
              <a:rPr lang="ko-KR" altLang="en-US" sz="1800" b="1" dirty="0" smtClean="0">
                <a:latin typeface="+mn-ea"/>
                <a:ea typeface="+mn-ea"/>
              </a:rPr>
              <a:t>전년대비 매출액 </a:t>
            </a:r>
            <a:r>
              <a:rPr lang="en-US" altLang="ko-KR" sz="1800" b="1" dirty="0" smtClean="0">
                <a:latin typeface="+mn-ea"/>
                <a:ea typeface="+mn-ea"/>
              </a:rPr>
              <a:t>+210</a:t>
            </a:r>
            <a:r>
              <a:rPr lang="ko-KR" altLang="en-US" sz="1800" b="1" dirty="0" err="1" smtClean="0">
                <a:latin typeface="+mn-ea"/>
                <a:ea typeface="+mn-ea"/>
              </a:rPr>
              <a:t>억원</a:t>
            </a:r>
            <a:r>
              <a:rPr lang="ko-KR" altLang="en-US" sz="1800" b="1" dirty="0" smtClean="0">
                <a:latin typeface="+mn-ea"/>
                <a:ea typeface="+mn-ea"/>
              </a:rPr>
              <a:t> 증가</a:t>
            </a:r>
            <a:r>
              <a:rPr lang="en-US" altLang="ko-KR" sz="1800" b="1" dirty="0" smtClean="0">
                <a:latin typeface="+mn-ea"/>
                <a:ea typeface="+mn-ea"/>
              </a:rPr>
              <a:t>, </a:t>
            </a:r>
            <a:r>
              <a:rPr lang="ko-KR" altLang="en-US" sz="1800" b="1" dirty="0" smtClean="0">
                <a:latin typeface="+mn-ea"/>
                <a:ea typeface="+mn-ea"/>
              </a:rPr>
              <a:t>영업이익률 </a:t>
            </a:r>
            <a:r>
              <a:rPr lang="en-US" altLang="ko-KR" sz="1800" b="1" dirty="0" smtClean="0">
                <a:latin typeface="+mn-ea"/>
                <a:ea typeface="+mn-ea"/>
              </a:rPr>
              <a:t>-0.8%p </a:t>
            </a:r>
            <a:r>
              <a:rPr lang="ko-KR" altLang="en-US" sz="1800" b="1" dirty="0" smtClean="0">
                <a:latin typeface="+mn-ea"/>
                <a:ea typeface="+mn-ea"/>
              </a:rPr>
              <a:t>감소</a:t>
            </a:r>
            <a:endParaRPr lang="en-US" altLang="ko-KR" sz="1800" b="1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ko-KR" sz="1800" b="1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800" b="1" dirty="0" smtClean="0">
                <a:latin typeface="+mn-ea"/>
                <a:ea typeface="+mn-ea"/>
              </a:rPr>
              <a:t>[ </a:t>
            </a:r>
            <a:r>
              <a:rPr lang="ko-KR" altLang="en-US" sz="1800" b="1" dirty="0" smtClean="0">
                <a:latin typeface="+mn-ea"/>
                <a:ea typeface="+mn-ea"/>
              </a:rPr>
              <a:t>별 도 </a:t>
            </a:r>
            <a:r>
              <a:rPr lang="en-US" altLang="ko-KR" sz="1800" b="1" dirty="0" smtClean="0">
                <a:latin typeface="+mn-ea"/>
                <a:ea typeface="+mn-ea"/>
              </a:rPr>
              <a:t>] : </a:t>
            </a:r>
            <a:r>
              <a:rPr lang="ko-KR" altLang="en-US" sz="1800" b="1" dirty="0" smtClean="0">
                <a:latin typeface="+mn-ea"/>
                <a:ea typeface="+mn-ea"/>
              </a:rPr>
              <a:t>매출액 </a:t>
            </a:r>
            <a:r>
              <a:rPr lang="en-US" altLang="ko-KR" sz="1800" b="1" dirty="0" smtClean="0">
                <a:latin typeface="+mn-ea"/>
                <a:ea typeface="+mn-ea"/>
              </a:rPr>
              <a:t>1,916</a:t>
            </a:r>
            <a:r>
              <a:rPr lang="ko-KR" altLang="en-US" sz="1800" b="1" dirty="0" err="1" smtClean="0">
                <a:latin typeface="+mn-ea"/>
                <a:ea typeface="+mn-ea"/>
              </a:rPr>
              <a:t>억원</a:t>
            </a:r>
            <a:r>
              <a:rPr lang="en-US" altLang="ko-KR" sz="1800" b="1" dirty="0" smtClean="0">
                <a:latin typeface="+mn-ea"/>
                <a:ea typeface="+mn-ea"/>
              </a:rPr>
              <a:t>, </a:t>
            </a:r>
            <a:r>
              <a:rPr lang="ko-KR" altLang="en-US" sz="1800" b="1" dirty="0" smtClean="0">
                <a:latin typeface="+mn-ea"/>
                <a:ea typeface="+mn-ea"/>
              </a:rPr>
              <a:t>영업이익 </a:t>
            </a:r>
            <a:r>
              <a:rPr lang="en-US" altLang="ko-KR" sz="1800" b="1" dirty="0">
                <a:latin typeface="+mn-ea"/>
                <a:ea typeface="+mn-ea"/>
              </a:rPr>
              <a:t>6</a:t>
            </a:r>
            <a:r>
              <a:rPr lang="ko-KR" altLang="en-US" sz="1800" b="1" dirty="0" err="1" smtClean="0">
                <a:latin typeface="+mn-ea"/>
                <a:ea typeface="+mn-ea"/>
              </a:rPr>
              <a:t>억원</a:t>
            </a:r>
            <a:endParaRPr lang="en-US" altLang="ko-KR" sz="1800" b="1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800" b="1" dirty="0">
                <a:latin typeface="+mn-ea"/>
                <a:ea typeface="+mn-ea"/>
              </a:rPr>
              <a:t> </a:t>
            </a:r>
            <a:r>
              <a:rPr lang="en-US" altLang="ko-KR" sz="1800" b="1" dirty="0" smtClean="0">
                <a:latin typeface="+mn-ea"/>
                <a:ea typeface="+mn-ea"/>
              </a:rPr>
              <a:t> ※ </a:t>
            </a:r>
            <a:r>
              <a:rPr lang="ko-KR" altLang="en-US" sz="1800" b="1" dirty="0" smtClean="0">
                <a:latin typeface="+mn-ea"/>
                <a:ea typeface="+mn-ea"/>
              </a:rPr>
              <a:t>전년대비 매출액 </a:t>
            </a:r>
            <a:r>
              <a:rPr lang="en-US" altLang="ko-KR" sz="1800" b="1" dirty="0" smtClean="0">
                <a:latin typeface="+mn-ea"/>
                <a:ea typeface="+mn-ea"/>
              </a:rPr>
              <a:t>-419</a:t>
            </a:r>
            <a:r>
              <a:rPr lang="ko-KR" altLang="en-US" sz="1800" b="1" dirty="0" err="1" smtClean="0">
                <a:latin typeface="+mn-ea"/>
                <a:ea typeface="+mn-ea"/>
              </a:rPr>
              <a:t>억원</a:t>
            </a:r>
            <a:r>
              <a:rPr lang="ko-KR" altLang="en-US" sz="1800" b="1" dirty="0" smtClean="0">
                <a:latin typeface="+mn-ea"/>
                <a:ea typeface="+mn-ea"/>
              </a:rPr>
              <a:t> 감소</a:t>
            </a:r>
            <a:r>
              <a:rPr lang="en-US" altLang="ko-KR" sz="1800" b="1" dirty="0" smtClean="0">
                <a:latin typeface="+mn-ea"/>
                <a:ea typeface="+mn-ea"/>
              </a:rPr>
              <a:t>, </a:t>
            </a:r>
            <a:r>
              <a:rPr lang="ko-KR" altLang="en-US" sz="1800" b="1" dirty="0" smtClean="0">
                <a:latin typeface="+mn-ea"/>
                <a:ea typeface="+mn-ea"/>
              </a:rPr>
              <a:t>영업이익률 </a:t>
            </a:r>
            <a:r>
              <a:rPr lang="en-US" altLang="ko-KR" sz="1800" b="1" dirty="0" smtClean="0">
                <a:latin typeface="+mn-ea"/>
                <a:ea typeface="+mn-ea"/>
              </a:rPr>
              <a:t>-2.3%p </a:t>
            </a:r>
            <a:r>
              <a:rPr lang="ko-KR" altLang="en-US" sz="1800" b="1" dirty="0" smtClean="0">
                <a:latin typeface="+mn-ea"/>
                <a:ea typeface="+mn-ea"/>
              </a:rPr>
              <a:t>감소</a:t>
            </a:r>
            <a:endParaRPr lang="en-US" altLang="ko-KR" sz="1800" b="1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ko-KR" sz="1800" b="1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ko-KR" sz="18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ko-KR" sz="18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ko-KR" sz="1800" dirty="0">
              <a:latin typeface="+mn-ea"/>
              <a:ea typeface="+mn-ea"/>
            </a:endParaRPr>
          </a:p>
        </p:txBody>
      </p:sp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722751"/>
              </p:ext>
            </p:extLst>
          </p:nvPr>
        </p:nvGraphicFramePr>
        <p:xfrm>
          <a:off x="495326" y="4171711"/>
          <a:ext cx="7241406" cy="2031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워크시트" r:id="rId3" imgW="6248542" imgH="1752396" progId="Excel.Sheet.12">
                  <p:link updateAutomatic="1"/>
                </p:oleObj>
              </mc:Choice>
              <mc:Fallback>
                <p:oleObj name="워크시트" r:id="rId3" imgW="6248542" imgH="175239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26" y="4171711"/>
                        <a:ext cx="7241406" cy="2031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직사각형 8"/>
          <p:cNvSpPr/>
          <p:nvPr/>
        </p:nvSpPr>
        <p:spPr>
          <a:xfrm>
            <a:off x="6591826" y="3799937"/>
            <a:ext cx="1144906" cy="289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단위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 :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억원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)</a:t>
            </a:r>
            <a:endParaRPr lang="ko-KR" altLang="en-US" sz="12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4391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슬라이드 번호 개체 틀 112">
            <a:extLst>
              <a:ext uri="{FF2B5EF4-FFF2-40B4-BE49-F238E27FC236}">
                <a16:creationId xmlns="" xmlns:a16="http://schemas.microsoft.com/office/drawing/2014/main" id="{88BB6699-4A60-4D38-9C85-D4615F35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1194F4-91AD-47F7-9C9E-5E0BE5511341}" type="slidenum">
              <a:rPr kumimoji="0" lang="en-US" altLang="ko-KR" sz="800" b="0" i="0" u="none" strike="noStrike" kern="1200" cap="none" spc="0" normalizeH="0" baseline="0" noProof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179D705-0BF2-43E3-9349-F7B93D1C2C73}"/>
              </a:ext>
            </a:extLst>
          </p:cNvPr>
          <p:cNvSpPr txBox="1"/>
          <p:nvPr/>
        </p:nvSpPr>
        <p:spPr>
          <a:xfrm>
            <a:off x="366870" y="19020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5</a:t>
            </a:r>
            <a:endParaRPr kumimoji="0" lang="ko-KR" altLang="en-US" sz="2000" b="1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0E19FC0-9B05-49EE-BE5C-DD054FDC3BF3}"/>
              </a:ext>
            </a:extLst>
          </p:cNvPr>
          <p:cNvSpPr txBox="1"/>
          <p:nvPr/>
        </p:nvSpPr>
        <p:spPr>
          <a:xfrm>
            <a:off x="857250" y="205589"/>
            <a:ext cx="3485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2024</a:t>
            </a:r>
            <a:r>
              <a:rPr lang="ko-KR" altLang="en-US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년 </a:t>
            </a:r>
            <a:r>
              <a:rPr lang="en-US" altLang="ko-KR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4</a:t>
            </a:r>
            <a:r>
              <a:rPr lang="ko-KR" altLang="en-US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분기 지역별 매출 현황</a:t>
            </a:r>
            <a:endParaRPr kumimoji="0" lang="ko-KR" altLang="en-US" sz="1800" b="1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6" name="텍스트 개체 틀 3"/>
          <p:cNvSpPr txBox="1">
            <a:spLocks/>
          </p:cNvSpPr>
          <p:nvPr/>
        </p:nvSpPr>
        <p:spPr>
          <a:xfrm>
            <a:off x="366869" y="1621768"/>
            <a:ext cx="8550151" cy="181476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rgbClr val="5F5F5F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800" b="1" dirty="0" smtClean="0">
                <a:solidFill>
                  <a:srgbClr val="0000FF"/>
                </a:solidFill>
                <a:latin typeface="+mn-ea"/>
                <a:ea typeface="+mn-ea"/>
              </a:rPr>
              <a:t>※ </a:t>
            </a:r>
            <a:r>
              <a:rPr lang="ko-KR" altLang="en-US" sz="1800" b="1" dirty="0" smtClean="0">
                <a:solidFill>
                  <a:srgbClr val="0000FF"/>
                </a:solidFill>
                <a:latin typeface="+mn-ea"/>
                <a:ea typeface="+mn-ea"/>
              </a:rPr>
              <a:t>국내</a:t>
            </a:r>
            <a:r>
              <a:rPr lang="en-US" altLang="ko-KR" sz="1800" b="1" dirty="0" smtClean="0">
                <a:solidFill>
                  <a:srgbClr val="0000FF"/>
                </a:solidFill>
                <a:latin typeface="+mn-ea"/>
                <a:ea typeface="+mn-ea"/>
              </a:rPr>
              <a:t>, </a:t>
            </a:r>
            <a:r>
              <a:rPr lang="ko-KR" altLang="en-US" sz="1800" b="1" dirty="0" smtClean="0">
                <a:solidFill>
                  <a:srgbClr val="0000FF"/>
                </a:solidFill>
                <a:latin typeface="+mn-ea"/>
                <a:ea typeface="+mn-ea"/>
              </a:rPr>
              <a:t>중국 </a:t>
            </a:r>
            <a:r>
              <a:rPr lang="en-US" altLang="ko-KR" sz="1800" b="1" dirty="0" smtClean="0">
                <a:solidFill>
                  <a:srgbClr val="0000FF"/>
                </a:solidFill>
                <a:latin typeface="+mn-ea"/>
                <a:ea typeface="+mn-ea"/>
              </a:rPr>
              <a:t>: </a:t>
            </a:r>
            <a:r>
              <a:rPr lang="ko-KR" altLang="en-US" sz="1800" b="1" dirty="0" err="1" smtClean="0">
                <a:solidFill>
                  <a:srgbClr val="0000FF"/>
                </a:solidFill>
                <a:latin typeface="+mn-ea"/>
                <a:ea typeface="+mn-ea"/>
              </a:rPr>
              <a:t>고객사</a:t>
            </a:r>
            <a:r>
              <a:rPr lang="ko-KR" altLang="en-US" sz="1800" b="1" dirty="0" smtClean="0">
                <a:solidFill>
                  <a:srgbClr val="0000FF"/>
                </a:solidFill>
                <a:latin typeface="+mn-ea"/>
                <a:ea typeface="+mn-ea"/>
              </a:rPr>
              <a:t> 생산감소 및 </a:t>
            </a:r>
            <a:r>
              <a:rPr lang="en-US" altLang="ko-KR" sz="1800" b="1" dirty="0" smtClean="0">
                <a:solidFill>
                  <a:srgbClr val="0000FF"/>
                </a:solidFill>
                <a:latin typeface="+mn-ea"/>
                <a:ea typeface="+mn-ea"/>
              </a:rPr>
              <a:t>BMA </a:t>
            </a:r>
            <a:r>
              <a:rPr lang="ko-KR" altLang="en-US" sz="1800" b="1" dirty="0" smtClean="0">
                <a:solidFill>
                  <a:srgbClr val="0000FF"/>
                </a:solidFill>
                <a:latin typeface="+mn-ea"/>
                <a:ea typeface="+mn-ea"/>
              </a:rPr>
              <a:t>일부 품목 단산 영향</a:t>
            </a:r>
            <a:endParaRPr lang="en-US" altLang="ko-KR" sz="1800" b="1" dirty="0" smtClean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800" b="1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en-US" altLang="ko-KR" sz="1800" b="1" dirty="0" smtClean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ko-KR" altLang="en-US" sz="1800" b="1" dirty="0" smtClean="0">
                <a:solidFill>
                  <a:srgbClr val="0000FF"/>
                </a:solidFill>
                <a:latin typeface="+mn-ea"/>
                <a:ea typeface="+mn-ea"/>
              </a:rPr>
              <a:t>멕시코 </a:t>
            </a:r>
            <a:r>
              <a:rPr lang="en-US" altLang="ko-KR" sz="1800" b="1" dirty="0" smtClean="0">
                <a:solidFill>
                  <a:srgbClr val="0000FF"/>
                </a:solidFill>
                <a:latin typeface="+mn-ea"/>
                <a:ea typeface="+mn-ea"/>
              </a:rPr>
              <a:t>: Cable </a:t>
            </a:r>
            <a:r>
              <a:rPr lang="ko-KR" altLang="en-US" sz="1800" b="1" dirty="0" smtClean="0">
                <a:solidFill>
                  <a:srgbClr val="0000FF"/>
                </a:solidFill>
                <a:latin typeface="+mn-ea"/>
                <a:ea typeface="+mn-ea"/>
              </a:rPr>
              <a:t>및 </a:t>
            </a:r>
            <a:r>
              <a:rPr lang="en-US" altLang="ko-KR" sz="1800" b="1" dirty="0" smtClean="0">
                <a:solidFill>
                  <a:srgbClr val="0000FF"/>
                </a:solidFill>
                <a:latin typeface="+mn-ea"/>
                <a:ea typeface="+mn-ea"/>
              </a:rPr>
              <a:t>ANT </a:t>
            </a:r>
            <a:r>
              <a:rPr lang="ko-KR" altLang="en-US" sz="1800" b="1" dirty="0" smtClean="0">
                <a:solidFill>
                  <a:srgbClr val="0000FF"/>
                </a:solidFill>
                <a:latin typeface="+mn-ea"/>
                <a:ea typeface="+mn-ea"/>
              </a:rPr>
              <a:t>물량증가 영향</a:t>
            </a:r>
            <a:endParaRPr lang="en-US" altLang="ko-KR" sz="1800" b="1" dirty="0" smtClean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800" b="1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en-US" altLang="ko-KR" sz="1800" b="1" dirty="0" smtClean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ko-KR" altLang="en-US" sz="1800" b="1" dirty="0" smtClean="0">
                <a:solidFill>
                  <a:srgbClr val="0000FF"/>
                </a:solidFill>
                <a:latin typeface="+mn-ea"/>
                <a:ea typeface="+mn-ea"/>
              </a:rPr>
              <a:t>인도 및 베트남 </a:t>
            </a:r>
            <a:r>
              <a:rPr lang="en-US" altLang="ko-KR" sz="1800" b="1" dirty="0" smtClean="0">
                <a:solidFill>
                  <a:srgbClr val="0000FF"/>
                </a:solidFill>
                <a:latin typeface="+mn-ea"/>
                <a:ea typeface="+mn-ea"/>
              </a:rPr>
              <a:t>: ANT </a:t>
            </a:r>
            <a:r>
              <a:rPr lang="ko-KR" altLang="en-US" sz="1800" b="1" dirty="0" smtClean="0">
                <a:solidFill>
                  <a:srgbClr val="0000FF"/>
                </a:solidFill>
                <a:latin typeface="+mn-ea"/>
                <a:ea typeface="+mn-ea"/>
              </a:rPr>
              <a:t>물량증가 영향</a:t>
            </a:r>
            <a:endParaRPr lang="en-US" altLang="ko-KR" sz="1800" b="1" dirty="0" smtClean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800" b="1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en-US" altLang="ko-KR" sz="1800" b="1" dirty="0" smtClean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ko-KR" altLang="en-US" sz="1800" b="1" dirty="0" smtClean="0">
                <a:solidFill>
                  <a:srgbClr val="0000FF"/>
                </a:solidFill>
                <a:latin typeface="+mn-ea"/>
                <a:ea typeface="+mn-ea"/>
              </a:rPr>
              <a:t>폴란드 </a:t>
            </a:r>
            <a:r>
              <a:rPr lang="en-US" altLang="ko-KR" sz="1800" b="1" dirty="0" smtClean="0">
                <a:solidFill>
                  <a:srgbClr val="0000FF"/>
                </a:solidFill>
                <a:latin typeface="+mn-ea"/>
                <a:ea typeface="+mn-ea"/>
              </a:rPr>
              <a:t>: 2023</a:t>
            </a:r>
            <a:r>
              <a:rPr lang="ko-KR" altLang="en-US" sz="1800" b="1" dirty="0" smtClean="0">
                <a:solidFill>
                  <a:srgbClr val="0000FF"/>
                </a:solidFill>
                <a:latin typeface="+mn-ea"/>
                <a:ea typeface="+mn-ea"/>
              </a:rPr>
              <a:t>년 </a:t>
            </a:r>
            <a:r>
              <a:rPr lang="en-US" altLang="ko-KR" sz="1800" b="1" dirty="0" smtClean="0">
                <a:solidFill>
                  <a:srgbClr val="0000FF"/>
                </a:solidFill>
                <a:latin typeface="+mn-ea"/>
                <a:ea typeface="+mn-ea"/>
              </a:rPr>
              <a:t>8</a:t>
            </a:r>
            <a:r>
              <a:rPr lang="ko-KR" altLang="en-US" sz="1800" b="1" dirty="0" smtClean="0">
                <a:solidFill>
                  <a:srgbClr val="0000FF"/>
                </a:solidFill>
                <a:latin typeface="+mn-ea"/>
                <a:ea typeface="+mn-ea"/>
              </a:rPr>
              <a:t>월 </a:t>
            </a:r>
            <a:r>
              <a:rPr lang="en-US" altLang="ko-KR" sz="1800" b="1" dirty="0" smtClean="0">
                <a:solidFill>
                  <a:srgbClr val="0000FF"/>
                </a:solidFill>
                <a:latin typeface="+mn-ea"/>
                <a:ea typeface="+mn-ea"/>
              </a:rPr>
              <a:t>SOP </a:t>
            </a:r>
            <a:r>
              <a:rPr lang="ko-KR" altLang="en-US" sz="1800" b="1" dirty="0" smtClean="0">
                <a:solidFill>
                  <a:srgbClr val="0000FF"/>
                </a:solidFill>
                <a:latin typeface="+mn-ea"/>
                <a:ea typeface="+mn-ea"/>
              </a:rPr>
              <a:t>및 </a:t>
            </a:r>
            <a:r>
              <a:rPr lang="ko-KR" altLang="en-US" sz="1800" b="1" dirty="0" err="1" smtClean="0">
                <a:solidFill>
                  <a:srgbClr val="0000FF"/>
                </a:solidFill>
                <a:latin typeface="+mn-ea"/>
                <a:ea typeface="+mn-ea"/>
              </a:rPr>
              <a:t>고객사</a:t>
            </a:r>
            <a:r>
              <a:rPr lang="ko-KR" altLang="en-US" sz="1800" b="1" dirty="0" smtClean="0">
                <a:solidFill>
                  <a:srgbClr val="0000FF"/>
                </a:solidFill>
                <a:latin typeface="+mn-ea"/>
                <a:ea typeface="+mn-ea"/>
              </a:rPr>
              <a:t> 신규 프로그램 생산증가 영향</a:t>
            </a:r>
            <a:endParaRPr lang="en-US" altLang="ko-KR" sz="1800" b="1" dirty="0" smtClean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295535" y="3871861"/>
            <a:ext cx="1144906" cy="289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단위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 :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억원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)</a:t>
            </a:r>
            <a:endParaRPr lang="ko-KR" altLang="en-US" sz="12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364704"/>
              </p:ext>
            </p:extLst>
          </p:nvPr>
        </p:nvGraphicFramePr>
        <p:xfrm>
          <a:off x="366869" y="4229101"/>
          <a:ext cx="9073572" cy="2008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워크시트" r:id="rId3" imgW="8161126" imgH="1805846" progId="Excel.Sheet.12">
                  <p:link updateAutomatic="1"/>
                </p:oleObj>
              </mc:Choice>
              <mc:Fallback>
                <p:oleObj name="워크시트" r:id="rId3" imgW="8161126" imgH="180584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869" y="4229101"/>
                        <a:ext cx="9073572" cy="2008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552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슬라이드 번호 개체 틀 112">
            <a:extLst>
              <a:ext uri="{FF2B5EF4-FFF2-40B4-BE49-F238E27FC236}">
                <a16:creationId xmlns="" xmlns:a16="http://schemas.microsoft.com/office/drawing/2014/main" id="{88BB6699-4A60-4D38-9C85-D4615F35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1194F4-91AD-47F7-9C9E-5E0BE5511341}" type="slidenum">
              <a:rPr kumimoji="0" lang="en-US" altLang="ko-KR" sz="800" b="0" i="0" u="none" strike="noStrike" kern="1200" cap="none" spc="0" normalizeH="0" baseline="0" noProof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179D705-0BF2-43E3-9349-F7B93D1C2C73}"/>
              </a:ext>
            </a:extLst>
          </p:cNvPr>
          <p:cNvSpPr txBox="1"/>
          <p:nvPr/>
        </p:nvSpPr>
        <p:spPr>
          <a:xfrm>
            <a:off x="366870" y="19020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+mn-ea"/>
              </a:rPr>
              <a:t>6</a:t>
            </a:r>
            <a:endParaRPr kumimoji="0" lang="ko-KR" altLang="en-US" sz="2000" b="1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0E19FC0-9B05-49EE-BE5C-DD054FDC3BF3}"/>
              </a:ext>
            </a:extLst>
          </p:cNvPr>
          <p:cNvSpPr txBox="1"/>
          <p:nvPr/>
        </p:nvSpPr>
        <p:spPr>
          <a:xfrm>
            <a:off x="857250" y="205589"/>
            <a:ext cx="371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2024</a:t>
            </a:r>
            <a:r>
              <a:rPr lang="ko-KR" altLang="en-US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년 </a:t>
            </a:r>
            <a:r>
              <a:rPr lang="en-US" altLang="ko-KR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4</a:t>
            </a:r>
            <a:r>
              <a:rPr lang="ko-KR" altLang="en-US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분기 </a:t>
            </a:r>
            <a:r>
              <a:rPr lang="ko-KR" altLang="en-US" b="1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아이템별</a:t>
            </a:r>
            <a:r>
              <a:rPr lang="ko-KR" altLang="en-US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 매출 현황</a:t>
            </a:r>
            <a:endParaRPr kumimoji="0" lang="ko-KR" altLang="en-US" sz="1800" b="1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6" name="텍스트 개체 틀 3"/>
          <p:cNvSpPr txBox="1">
            <a:spLocks/>
          </p:cNvSpPr>
          <p:nvPr/>
        </p:nvSpPr>
        <p:spPr>
          <a:xfrm>
            <a:off x="366869" y="1615330"/>
            <a:ext cx="8973683" cy="71598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rgbClr val="5F5F5F"/>
                </a:solidFill>
                <a:latin typeface="HY헤드라인M" pitchFamily="18" charset="-127"/>
                <a:ea typeface="HY헤드라인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800" b="1" dirty="0" smtClean="0">
                <a:solidFill>
                  <a:srgbClr val="0000FF"/>
                </a:solidFill>
                <a:latin typeface="+mn-ea"/>
                <a:ea typeface="+mn-ea"/>
              </a:rPr>
              <a:t>※ ANT, ACT, Horn </a:t>
            </a:r>
            <a:r>
              <a:rPr lang="ko-KR" altLang="en-US" sz="1800" b="1" dirty="0" smtClean="0">
                <a:solidFill>
                  <a:srgbClr val="0000FF"/>
                </a:solidFill>
                <a:latin typeface="+mn-ea"/>
                <a:ea typeface="+mn-ea"/>
              </a:rPr>
              <a:t>제외한 전 품목 </a:t>
            </a:r>
            <a:r>
              <a:rPr lang="ko-KR" altLang="en-US" sz="1800" b="1" dirty="0" err="1" smtClean="0">
                <a:solidFill>
                  <a:srgbClr val="0000FF"/>
                </a:solidFill>
                <a:latin typeface="+mn-ea"/>
                <a:ea typeface="+mn-ea"/>
              </a:rPr>
              <a:t>고객사</a:t>
            </a:r>
            <a:r>
              <a:rPr lang="ko-KR" altLang="en-US" sz="1800" b="1" dirty="0" smtClean="0">
                <a:solidFill>
                  <a:srgbClr val="0000FF"/>
                </a:solidFill>
                <a:latin typeface="+mn-ea"/>
                <a:ea typeface="+mn-ea"/>
              </a:rPr>
              <a:t> 생산감소 영향 매출 동반하락</a:t>
            </a:r>
            <a:endParaRPr lang="en-US" altLang="ko-KR" sz="1800" b="1" dirty="0" smtClean="0">
              <a:solidFill>
                <a:srgbClr val="0000FF"/>
              </a:solidFill>
              <a:latin typeface="+mn-ea"/>
              <a:ea typeface="+mn-ea"/>
            </a:endParaRPr>
          </a:p>
        </p:txBody>
      </p:sp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391380"/>
              </p:ext>
            </p:extLst>
          </p:nvPr>
        </p:nvGraphicFramePr>
        <p:xfrm>
          <a:off x="366869" y="4208145"/>
          <a:ext cx="9072000" cy="2257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워크시트" r:id="rId3" imgW="8176437" imgH="2034493" progId="Excel.Sheet.12">
                  <p:link updateAutomatic="1"/>
                </p:oleObj>
              </mc:Choice>
              <mc:Fallback>
                <p:oleObj name="워크시트" r:id="rId3" imgW="8176437" imgH="203449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869" y="4208145"/>
                        <a:ext cx="9072000" cy="2257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직사각형 9"/>
          <p:cNvSpPr/>
          <p:nvPr/>
        </p:nvSpPr>
        <p:spPr>
          <a:xfrm>
            <a:off x="8295535" y="3871861"/>
            <a:ext cx="1144906" cy="289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단위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 :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억원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)</a:t>
            </a:r>
            <a:endParaRPr lang="ko-KR" altLang="en-US" sz="12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358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목차 디자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본문 디자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bg1">
              <a:lumMod val="75000"/>
            </a:schemeClr>
          </a:solidFill>
        </a:ln>
        <a:effectLst/>
      </a:spPr>
      <a:bodyPr rtlCol="0" anchor="ctr"/>
      <a:lstStyle>
        <a:defPPr algn="ctr">
          <a:defRPr sz="1400" b="1" dirty="0">
            <a:solidFill>
              <a:schemeClr val="tx1">
                <a:lumMod val="85000"/>
                <a:lumOff val="15000"/>
              </a:schemeClr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11430</TotalTime>
  <Words>375</Words>
  <Application>Microsoft Office PowerPoint</Application>
  <PresentationFormat>A4 용지(210x297mm)</PresentationFormat>
  <Paragraphs>74</Paragraphs>
  <Slides>10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3</vt:i4>
      </vt:variant>
      <vt:variant>
        <vt:lpstr>연결</vt:lpstr>
      </vt:variant>
      <vt:variant>
        <vt:i4>7</vt:i4>
      </vt:variant>
      <vt:variant>
        <vt:lpstr>슬라이드 제목</vt:lpstr>
      </vt:variant>
      <vt:variant>
        <vt:i4>10</vt:i4>
      </vt:variant>
    </vt:vector>
  </HeadingPairs>
  <TitlesOfParts>
    <vt:vector size="28" baseType="lpstr">
      <vt:lpstr>에스코어 드림 3 Light</vt:lpstr>
      <vt:lpstr>에스코어 드림 5 Medium</vt:lpstr>
      <vt:lpstr>Calibri</vt:lpstr>
      <vt:lpstr>맑은 고딕</vt:lpstr>
      <vt:lpstr>에스코어 드림 6 Bold</vt:lpstr>
      <vt:lpstr>Arial</vt:lpstr>
      <vt:lpstr>Calibri Light</vt:lpstr>
      <vt:lpstr>HY헤드라인M</vt:lpstr>
      <vt:lpstr>Office 테마</vt:lpstr>
      <vt:lpstr>목차 디자인</vt:lpstr>
      <vt:lpstr>본문 디자인</vt:lpstr>
      <vt:lpstr>W:\전사 드라이브\종합기획실\경영기획팀\◈ IR 자료 및 대응내역\IR대응 출력자료\2024년\4분기\24년 4분기 재무현황 자료(ppt 삽입용)_250324..xlsx!Sheet1!R5C2:R14C7</vt:lpstr>
      <vt:lpstr>W:\전사 드라이브\종합기획실\경영기획팀\◈ IR 자료 및 대응내역\IR대응 출력자료\2024년\4분기\24년 4분기 재무현황 자료(ppt 삽입용)_250324..xlsx!Sheet1!R30C10:R41C15</vt:lpstr>
      <vt:lpstr>W:\전사 드라이브\종합기획실\경영기획팀\◈ IR 자료 및 대응내역\IR대응 출력자료\2024년\4분기\24년 4분기 재무현황 자료(ppt 삽입용)_250324..xlsx!Sheet1!R45C10:R56C15</vt:lpstr>
      <vt:lpstr>W:\전사 드라이브\종합기획실\경영기획팀\◈ IR 자료 및 대응내역\IR대응 출력자료\2024년\4분기\24년 4분기 재무현황 자료(ppt 삽입용)_250324..xlsx!Sheet1!R19C2:R28C7</vt:lpstr>
      <vt:lpstr>W:\전사 드라이브\종합기획실\경영기획팀\◈ IR 자료 및 대응내역\분기 실적 자료\2024년\2024년 4분기 실적 정리_250324.xlsx!2024년 4Q!R112C4:R115C10</vt:lpstr>
      <vt:lpstr>W:\전사 드라이브\종합기획실\경영기획팀\◈ IR 자료 및 대응내역\분기 실적 자료\2024년\2024년 4분기 실적 정리_250324.xlsx!관계사 손익!R38C15:R41C24</vt:lpstr>
      <vt:lpstr>W:\전사 드라이브\종합기획실\경영기획팀\◈ IR 자료 및 대응내역\분기 실적 자료\2024년\2024년 4분기 실적 정리_250324.xlsx!품목별 손익 4Q!R24C3:R29C12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mschoi</dc:creator>
  <cp:lastModifiedBy>user</cp:lastModifiedBy>
  <cp:revision>450</cp:revision>
  <cp:lastPrinted>2021-12-09T06:46:38Z</cp:lastPrinted>
  <dcterms:created xsi:type="dcterms:W3CDTF">2021-01-27T01:15:08Z</dcterms:created>
  <dcterms:modified xsi:type="dcterms:W3CDTF">2025-03-26T02:55:52Z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Fasoo_Trace_ID" pid="2">
    <vt:lpwstr>eyAibm9kZUNvdW50IjogNywgIm5vZGUxIiA6IHsiZHNkIjoiMDEwMDAwMDAwMDAwMzc5OCIsImxvZ1RpbWUiOiIyMDI0LTExLTI5VDA0OjQ2OjA4WiIsInBJRCI6MSwicHJvY2Vzc05hbWUiOiJQT1dFUlBOVC5FWEUiLCJ0cmFjZUlkIjoiRjA4Rjg3MzFBQUY2NDMxRjhERDVDOUQyNkVDM0Q2QUEiLCJ1c2VyQ29kZSI6Im5hbWt5b3VuZy5sZWUifSwibm9kZTIiIDogeyJkc2QiOiIwMTAwMDAwMDAwMDAzNzk4IiwibG9nVGltZSI6IjIwMjQtMTEtMzBUMDU6MTc6MTZaIiwicElEIjoxLCJwcm9jZXNzTmFtZSI6IlBPV0VSUE5ULkVYRSIsInRyYWNlSWQiOiI3RDI4NDM5NjQzNUM0RTM2ODVBMzg5OEY0NTdGODBEQiIsInVzZXJDb2RlIjoiZGFla3l1LmNoYWUifSwibm9kZTMiIDogeyJkc2QiOiIwMTAwMDAwMDAwMDAzNzk4IiwibG9nVGltZSI6IjIwMjUtMDMtMjVUMjI6NTI6MzVaIiwicElEIjoxLCJwcm9jZXNzTmFtZSI6IlBPV0VSUE5ULkVYRSIsInRyYWNlSWQiOiI1MEUwMzRFOEI2RDA0QUE1QjE5QjhGMzEyRThDRDRBRiIsInVzZXJDb2RlIjoiZGFla3l1LmNoYWUifSwibm9kZTQiIDogeyJkc2QiOiIwMTAwMDAwMDAwMDAzNzk4IiwibG9nVGltZSI6IjIwMjUtMDMtMjZUMDI6MzQ6NDNaIiwicElEIjoxLCJwcm9jZXNzSWQiOjEwMDUyLCJwcm9jZXNzTmFtZSI6IlBPV0VSUE5ULkVYRSIsInRyYWNlSWQiOiIwRkQ0MUY5REE4OUI0OTVDQkE0NkFEQjAzM0QxMzYzQiIsInVzZXJDb2RlIjoiZGFla3l1LmNoYWUifSwibm9kZTUiIDogeyAidXNlckNvZGUiIDogIiIsICJ0cmFjZUlkIiA6ICIyMkQyQzQwOUEyRTRCMkNFQzhERkU0NTNEREJGQTQ0MiIsICJkc2QiIDogIjAwMDAwMDAwMDAwMDAwMDAiLCAicElEIiA6ICIyMDQ4IiwgImxvZ1RpbWUiIDogIjIwMjUtMDMtMjZUMDI6NTc6NDlaIiB9fQ==</vt:lpwstr>
  </property>
</Properties>
</file>